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61" r:id="rId3"/>
    <p:sldId id="267" r:id="rId4"/>
    <p:sldId id="264" r:id="rId5"/>
    <p:sldId id="266" r:id="rId6"/>
    <p:sldId id="256" r:id="rId7"/>
    <p:sldId id="265" r:id="rId8"/>
    <p:sldId id="260" r:id="rId9"/>
    <p:sldId id="268" r:id="rId10"/>
    <p:sldId id="259" r:id="rId11"/>
    <p:sldId id="263" r:id="rId12"/>
    <p:sldId id="262" r:id="rId13"/>
    <p:sldId id="270" r:id="rId14"/>
    <p:sldId id="273" r:id="rId15"/>
    <p:sldId id="271" r:id="rId16"/>
    <p:sldId id="272" r:id="rId17"/>
    <p:sldId id="25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3978" autoAdjust="0"/>
    <p:restoredTop sz="94660"/>
  </p:normalViewPr>
  <p:slideViewPr>
    <p:cSldViewPr snapToGrid="0">
      <p:cViewPr varScale="1">
        <p:scale>
          <a:sx n="85" d="100"/>
          <a:sy n="85" d="100"/>
        </p:scale>
        <p:origin x="96" y="6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F57F4E-1FA9-41B2-A2F5-B212CE1D43F8}" type="datetimeFigureOut">
              <a:rPr lang="en-US" smtClean="0"/>
              <a:t>6/10/2015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2FDCC22-482C-4519-A97D-6921B79AE8DD}" type="slidenum">
              <a:rPr lang="en-US" smtClean="0"/>
              <a:t>‹#›</a:t>
            </a:fld>
            <a:endParaRPr lang="en-US" dirty="0"/>
          </a:p>
        </p:txBody>
      </p:sp>
    </p:spTree>
    <p:extLst>
      <p:ext uri="{BB962C8B-B14F-4D97-AF65-F5344CB8AC3E}">
        <p14:creationId xmlns:p14="http://schemas.microsoft.com/office/powerpoint/2010/main" val="2361928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F57F4E-1FA9-41B2-A2F5-B212CE1D43F8}" type="datetimeFigureOut">
              <a:rPr lang="en-US" smtClean="0"/>
              <a:t>6/10/2015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2FDCC22-482C-4519-A97D-6921B79AE8DD}" type="slidenum">
              <a:rPr lang="en-US" smtClean="0"/>
              <a:t>‹#›</a:t>
            </a:fld>
            <a:endParaRPr lang="en-US" dirty="0"/>
          </a:p>
        </p:txBody>
      </p:sp>
    </p:spTree>
    <p:extLst>
      <p:ext uri="{BB962C8B-B14F-4D97-AF65-F5344CB8AC3E}">
        <p14:creationId xmlns:p14="http://schemas.microsoft.com/office/powerpoint/2010/main" val="1127076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F57F4E-1FA9-41B2-A2F5-B212CE1D43F8}" type="datetimeFigureOut">
              <a:rPr lang="en-US" smtClean="0"/>
              <a:t>6/10/2015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2FDCC22-482C-4519-A97D-6921B79AE8DD}" type="slidenum">
              <a:rPr lang="en-US" smtClean="0"/>
              <a:t>‹#›</a:t>
            </a:fld>
            <a:endParaRPr lang="en-US" dirty="0"/>
          </a:p>
        </p:txBody>
      </p:sp>
    </p:spTree>
    <p:extLst>
      <p:ext uri="{BB962C8B-B14F-4D97-AF65-F5344CB8AC3E}">
        <p14:creationId xmlns:p14="http://schemas.microsoft.com/office/powerpoint/2010/main" val="2530947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F57F4E-1FA9-41B2-A2F5-B212CE1D43F8}" type="datetimeFigureOut">
              <a:rPr lang="en-US" smtClean="0"/>
              <a:t>6/10/2015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2FDCC22-482C-4519-A97D-6921B79AE8DD}" type="slidenum">
              <a:rPr lang="en-US" smtClean="0"/>
              <a:t>‹#›</a:t>
            </a:fld>
            <a:endParaRPr lang="en-US" dirty="0"/>
          </a:p>
        </p:txBody>
      </p:sp>
    </p:spTree>
    <p:extLst>
      <p:ext uri="{BB962C8B-B14F-4D97-AF65-F5344CB8AC3E}">
        <p14:creationId xmlns:p14="http://schemas.microsoft.com/office/powerpoint/2010/main" val="1655118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F57F4E-1FA9-41B2-A2F5-B212CE1D43F8}" type="datetimeFigureOut">
              <a:rPr lang="en-US" smtClean="0"/>
              <a:t>6/10/2015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2FDCC22-482C-4519-A97D-6921B79AE8DD}" type="slidenum">
              <a:rPr lang="en-US" smtClean="0"/>
              <a:t>‹#›</a:t>
            </a:fld>
            <a:endParaRPr lang="en-US" dirty="0"/>
          </a:p>
        </p:txBody>
      </p:sp>
    </p:spTree>
    <p:extLst>
      <p:ext uri="{BB962C8B-B14F-4D97-AF65-F5344CB8AC3E}">
        <p14:creationId xmlns:p14="http://schemas.microsoft.com/office/powerpoint/2010/main" val="1140439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F57F4E-1FA9-41B2-A2F5-B212CE1D43F8}" type="datetimeFigureOut">
              <a:rPr lang="en-US" smtClean="0"/>
              <a:t>6/10/2015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2FDCC22-482C-4519-A97D-6921B79AE8DD}" type="slidenum">
              <a:rPr lang="en-US" smtClean="0"/>
              <a:t>‹#›</a:t>
            </a:fld>
            <a:endParaRPr lang="en-US" dirty="0"/>
          </a:p>
        </p:txBody>
      </p:sp>
    </p:spTree>
    <p:extLst>
      <p:ext uri="{BB962C8B-B14F-4D97-AF65-F5344CB8AC3E}">
        <p14:creationId xmlns:p14="http://schemas.microsoft.com/office/powerpoint/2010/main" val="3012668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F57F4E-1FA9-41B2-A2F5-B212CE1D43F8}" type="datetimeFigureOut">
              <a:rPr lang="en-US" smtClean="0"/>
              <a:t>6/10/2015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2FDCC22-482C-4519-A97D-6921B79AE8DD}" type="slidenum">
              <a:rPr lang="en-US" smtClean="0"/>
              <a:t>‹#›</a:t>
            </a:fld>
            <a:endParaRPr lang="en-US" dirty="0"/>
          </a:p>
        </p:txBody>
      </p:sp>
    </p:spTree>
    <p:extLst>
      <p:ext uri="{BB962C8B-B14F-4D97-AF65-F5344CB8AC3E}">
        <p14:creationId xmlns:p14="http://schemas.microsoft.com/office/powerpoint/2010/main" val="1339349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F57F4E-1FA9-41B2-A2F5-B212CE1D43F8}" type="datetimeFigureOut">
              <a:rPr lang="en-US" smtClean="0"/>
              <a:t>6/10/2015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2FDCC22-482C-4519-A97D-6921B79AE8DD}" type="slidenum">
              <a:rPr lang="en-US" smtClean="0"/>
              <a:t>‹#›</a:t>
            </a:fld>
            <a:endParaRPr lang="en-US" dirty="0"/>
          </a:p>
        </p:txBody>
      </p:sp>
    </p:spTree>
    <p:extLst>
      <p:ext uri="{BB962C8B-B14F-4D97-AF65-F5344CB8AC3E}">
        <p14:creationId xmlns:p14="http://schemas.microsoft.com/office/powerpoint/2010/main" val="1568239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F57F4E-1FA9-41B2-A2F5-B212CE1D43F8}" type="datetimeFigureOut">
              <a:rPr lang="en-US" smtClean="0"/>
              <a:t>6/10/2015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2FDCC22-482C-4519-A97D-6921B79AE8DD}" type="slidenum">
              <a:rPr lang="en-US" smtClean="0"/>
              <a:t>‹#›</a:t>
            </a:fld>
            <a:endParaRPr lang="en-US" dirty="0"/>
          </a:p>
        </p:txBody>
      </p:sp>
    </p:spTree>
    <p:extLst>
      <p:ext uri="{BB962C8B-B14F-4D97-AF65-F5344CB8AC3E}">
        <p14:creationId xmlns:p14="http://schemas.microsoft.com/office/powerpoint/2010/main" val="450489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F57F4E-1FA9-41B2-A2F5-B212CE1D43F8}" type="datetimeFigureOut">
              <a:rPr lang="en-US" smtClean="0"/>
              <a:t>6/10/2015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2FDCC22-482C-4519-A97D-6921B79AE8DD}" type="slidenum">
              <a:rPr lang="en-US" smtClean="0"/>
              <a:t>‹#›</a:t>
            </a:fld>
            <a:endParaRPr lang="en-US" dirty="0"/>
          </a:p>
        </p:txBody>
      </p:sp>
    </p:spTree>
    <p:extLst>
      <p:ext uri="{BB962C8B-B14F-4D97-AF65-F5344CB8AC3E}">
        <p14:creationId xmlns:p14="http://schemas.microsoft.com/office/powerpoint/2010/main" val="2875077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F57F4E-1FA9-41B2-A2F5-B212CE1D43F8}" type="datetimeFigureOut">
              <a:rPr lang="en-US" smtClean="0"/>
              <a:t>6/10/2015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2FDCC22-482C-4519-A97D-6921B79AE8DD}" type="slidenum">
              <a:rPr lang="en-US" smtClean="0"/>
              <a:t>‹#›</a:t>
            </a:fld>
            <a:endParaRPr lang="en-US" dirty="0"/>
          </a:p>
        </p:txBody>
      </p:sp>
    </p:spTree>
    <p:extLst>
      <p:ext uri="{BB962C8B-B14F-4D97-AF65-F5344CB8AC3E}">
        <p14:creationId xmlns:p14="http://schemas.microsoft.com/office/powerpoint/2010/main" val="1630144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F57F4E-1FA9-41B2-A2F5-B212CE1D43F8}" type="datetimeFigureOut">
              <a:rPr lang="en-US" smtClean="0"/>
              <a:t>6/10/2015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FDCC22-482C-4519-A97D-6921B79AE8DD}" type="slidenum">
              <a:rPr lang="en-US" smtClean="0"/>
              <a:t>‹#›</a:t>
            </a:fld>
            <a:endParaRPr lang="en-US" dirty="0"/>
          </a:p>
        </p:txBody>
      </p:sp>
    </p:spTree>
    <p:extLst>
      <p:ext uri="{BB962C8B-B14F-4D97-AF65-F5344CB8AC3E}">
        <p14:creationId xmlns:p14="http://schemas.microsoft.com/office/powerpoint/2010/main" val="6241724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home.comcast.net/~samiri/director/techArtsTraining/coursework.html" TargetMode="Externa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3.xml"/><Relationship Id="rId4" Type="http://schemas.openxmlformats.org/officeDocument/2006/relationships/slide" Target="slide5.xml"/></Relationships>
</file>

<file path=ppt/slides/_rels/slide2.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slide" Target="slide8.xml"/><Relationship Id="rId7" Type="http://schemas.openxmlformats.org/officeDocument/2006/relationships/slide" Target="slide7.xml"/><Relationship Id="rId2" Type="http://schemas.openxmlformats.org/officeDocument/2006/relationships/image" Target="../media/image1.gif"/><Relationship Id="rId1" Type="http://schemas.openxmlformats.org/officeDocument/2006/relationships/slideLayout" Target="../slideLayouts/slideLayout6.xml"/><Relationship Id="rId6" Type="http://schemas.openxmlformats.org/officeDocument/2006/relationships/slide" Target="slide4.xml"/><Relationship Id="rId5" Type="http://schemas.openxmlformats.org/officeDocument/2006/relationships/slide" Target="slide5.xml"/><Relationship Id="rId10" Type="http://schemas.openxmlformats.org/officeDocument/2006/relationships/slide" Target="slide1.xml"/><Relationship Id="rId4" Type="http://schemas.openxmlformats.org/officeDocument/2006/relationships/slide" Target="slide17.xml"/><Relationship Id="rId9" Type="http://schemas.openxmlformats.org/officeDocument/2006/relationships/slide" Target="slide3.xml"/></Relationships>
</file>

<file path=ppt/slides/_rels/slide3.xml.rels><?xml version="1.0" encoding="UTF-8" standalone="yes"?>
<Relationships xmlns="http://schemas.openxmlformats.org/package/2006/relationships"><Relationship Id="rId3" Type="http://schemas.openxmlformats.org/officeDocument/2006/relationships/slide" Target="slide13.xml"/><Relationship Id="rId7" Type="http://schemas.openxmlformats.org/officeDocument/2006/relationships/slide" Target="slide1.xml"/><Relationship Id="rId2" Type="http://schemas.openxmlformats.org/officeDocument/2006/relationships/slide" Target="slide9.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2.xml"/><Relationship Id="rId4" Type="http://schemas.openxmlformats.org/officeDocument/2006/relationships/slide" Target="slide10.xml"/></Relationships>
</file>

<file path=ppt/slides/_rels/slide4.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hyperlink" Target="http://home.comcast.net/~samiri/director/techArtsTraining/relatedOccupationsSkills.html" TargetMode="External"/><Relationship Id="rId7" Type="http://schemas.openxmlformats.org/officeDocument/2006/relationships/hyperlink" Target="http://home.comcast.net/~samiri/director/mentoringNetwork/tony/tohpst1.html" TargetMode="External"/><Relationship Id="rId2" Type="http://schemas.openxmlformats.org/officeDocument/2006/relationships/hyperlink" Target="http://home.comcast.net/~samiri/director/techArtsTraining/coursework.html" TargetMode="External"/><Relationship Id="rId1" Type="http://schemas.openxmlformats.org/officeDocument/2006/relationships/slideLayout" Target="../slideLayouts/slideLayout6.xml"/><Relationship Id="rId6" Type="http://schemas.openxmlformats.org/officeDocument/2006/relationships/hyperlink" Target="http://home.comcast.net/~samiri/director/mentoringNetwork/bill/past.html" TargetMode="External"/><Relationship Id="rId11" Type="http://schemas.openxmlformats.org/officeDocument/2006/relationships/slide" Target="slide2.xml"/><Relationship Id="rId5" Type="http://schemas.openxmlformats.org/officeDocument/2006/relationships/hyperlink" Target="http://home.comcast.net/~samiri/director/mortals/research.html" TargetMode="External"/><Relationship Id="rId10" Type="http://schemas.openxmlformats.org/officeDocument/2006/relationships/slide" Target="slide1.xml"/><Relationship Id="rId4" Type="http://schemas.openxmlformats.org/officeDocument/2006/relationships/hyperlink" Target="http://home.comcast.net/~samiri/director/techArtsTraining/onlineCertification.html" TargetMode="External"/><Relationship Id="rId9" Type="http://schemas.openxmlformats.org/officeDocument/2006/relationships/slide" Target="slide15.xml"/></Relationships>
</file>

<file path=ppt/slides/_rels/slide5.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hyperlink" Target="http://jco.ascopubs.org/content/early/2014/01/21/JCO.2013.50.3532.abstract" TargetMode="External"/><Relationship Id="rId7" Type="http://schemas.openxmlformats.org/officeDocument/2006/relationships/slide" Target="slide13.xml"/><Relationship Id="rId2" Type="http://schemas.openxmlformats.org/officeDocument/2006/relationships/hyperlink" Target="http://www.sciencedirect.com/science/article/pii/S0005789406000487" TargetMode="External"/><Relationship Id="rId1" Type="http://schemas.openxmlformats.org/officeDocument/2006/relationships/slideLayout" Target="../slideLayouts/slideLayout6.xml"/><Relationship Id="rId6" Type="http://schemas.openxmlformats.org/officeDocument/2006/relationships/hyperlink" Target="http://www.psmag.com/health-and-behavior/making-art-tied-to-fewer-cognitive-problems-in-old-age" TargetMode="External"/><Relationship Id="rId5" Type="http://schemas.openxmlformats.org/officeDocument/2006/relationships/hyperlink" Target="http://well.blogs.nytimes.com/2015/01/19/writing-your-way-to-happiness/" TargetMode="External"/><Relationship Id="rId4" Type="http://schemas.openxmlformats.org/officeDocument/2006/relationships/hyperlink" Target="http://www.ncbi.nlm.nih.gov/pubmed/11561925" TargetMode="External"/><Relationship Id="rId9"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hyperlink" Target="http://home.comcast.net/~samiri/director/techArtsTraining/relatedOccupationsSkills.html" TargetMode="Externa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hyperlink" Target="http://www.scientificamerican.com/article/writing-can-help-injuries-heal-faster/" TargetMode="External"/><Relationship Id="rId7" Type="http://schemas.openxmlformats.org/officeDocument/2006/relationships/slide" Target="slide2.xml"/><Relationship Id="rId2" Type="http://schemas.openxmlformats.org/officeDocument/2006/relationships/slide" Target="slide8.xml"/><Relationship Id="rId1" Type="http://schemas.openxmlformats.org/officeDocument/2006/relationships/slideLayout" Target="../slideLayouts/slideLayout6.xml"/><Relationship Id="rId6" Type="http://schemas.openxmlformats.org/officeDocument/2006/relationships/slide" Target="slide1.xml"/><Relationship Id="rId5" Type="http://schemas.openxmlformats.org/officeDocument/2006/relationships/hyperlink" Target="http://www.ncbi.nlm.nih.gov/pubmed/16490625" TargetMode="External"/><Relationship Id="rId4" Type="http://schemas.openxmlformats.org/officeDocument/2006/relationships/hyperlink" Target="http://mic.com/articles/98348/science-shows-writers-have-a-serious-advantage-over-the-rest-of-us" TargetMode="External"/></Relationships>
</file>

<file path=ppt/slides/_rels/slide8.xml.rels><?xml version="1.0" encoding="UTF-8" standalone="yes"?>
<Relationships xmlns="http://schemas.openxmlformats.org/package/2006/relationships"><Relationship Id="rId3" Type="http://schemas.openxmlformats.org/officeDocument/2006/relationships/slide" Target="slide10.xml"/><Relationship Id="rId7" Type="http://schemas.openxmlformats.org/officeDocument/2006/relationships/slide" Target="slide2.xml"/><Relationship Id="rId2" Type="http://schemas.openxmlformats.org/officeDocument/2006/relationships/slide" Target="slide12.xml"/><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slide" Target="slide11.xml"/><Relationship Id="rId4" Type="http://schemas.openxmlformats.org/officeDocument/2006/relationships/hyperlink" Target="http://home.comcast.net/~samiri/director/techArtsTraining/budgets.html" TargetMode="Externa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17.xml"/><Relationship Id="rId7" Type="http://schemas.openxmlformats.org/officeDocument/2006/relationships/slide" Target="slide1.xml"/><Relationship Id="rId2" Type="http://schemas.openxmlformats.org/officeDocument/2006/relationships/hyperlink" Target="http://home.comcast.net/~samiri/director/mentoringNetwork/bill/past.html" TargetMode="Externa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slide" Target="slide14.xml"/><Relationship Id="rId4" Type="http://schemas.openxmlformats.org/officeDocument/2006/relationships/slide" Target="slide16.xml"/></Relationships>
</file>

<file path=ppt/slides/_rels/slide1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 Target="slide17.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6.xml.rels><?xml version="1.0" encoding="UTF-8" standalone="yes"?>
<Relationships xmlns="http://schemas.openxmlformats.org/package/2006/relationships"><Relationship Id="rId3" Type="http://schemas.openxmlformats.org/officeDocument/2006/relationships/hyperlink" Target="file:///D:\BackupableFiles\comcastWebSpace\pauljfortier_web\pauljfortier.com\director\mortals\froggy\index.htm" TargetMode="Externa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xml"/><Relationship Id="rId4" Type="http://schemas.openxmlformats.org/officeDocument/2006/relationships/hyperlink" Target="http://home.comcast.net/~samiri/director/techArtsTraining/audio/Leson_Job-Money.mp3"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8.JPG"/><Relationship Id="rId13" Type="http://schemas.openxmlformats.org/officeDocument/2006/relationships/slide" Target="slide1.xml"/><Relationship Id="rId3" Type="http://schemas.openxmlformats.org/officeDocument/2006/relationships/image" Target="../media/image5.jpg"/><Relationship Id="rId7" Type="http://schemas.openxmlformats.org/officeDocument/2006/relationships/image" Target="../media/image7.jpeg"/><Relationship Id="rId12" Type="http://schemas.openxmlformats.org/officeDocument/2006/relationships/image" Target="../media/image11.JPG"/><Relationship Id="rId2" Type="http://schemas.openxmlformats.org/officeDocument/2006/relationships/hyperlink" Target="file:///D:\BackupableFiles\comcastWebSpace\pauljfortier_web\pauljfortier.com\director\mortals\index.html" TargetMode="External"/><Relationship Id="rId1" Type="http://schemas.openxmlformats.org/officeDocument/2006/relationships/slideLayout" Target="../slideLayouts/slideLayout2.xml"/><Relationship Id="rId6" Type="http://schemas.openxmlformats.org/officeDocument/2006/relationships/hyperlink" Target="file:///D:\BackupableFiles\comcastWebSpace\pauljfortier_web\pauljfortier.com\director\mentoringNetwork\intergenerationalWebProject.html" TargetMode="External"/><Relationship Id="rId11" Type="http://schemas.openxmlformats.org/officeDocument/2006/relationships/hyperlink" Target="file:///D:\BackupableFiles\comcastWebSpace\pauljfortier_web\pauljfortier.com\director\mentoringNetwork\intergenerationalVideoPjt.html" TargetMode="External"/><Relationship Id="rId5" Type="http://schemas.openxmlformats.org/officeDocument/2006/relationships/image" Target="../media/image6.jpeg"/><Relationship Id="rId10" Type="http://schemas.openxmlformats.org/officeDocument/2006/relationships/image" Target="../media/image10.JPG"/><Relationship Id="rId4" Type="http://schemas.openxmlformats.org/officeDocument/2006/relationships/hyperlink" Target="file:///D:\BackupableFiles\comcastWebSpace\pauljfortier_web\pauljfortier.com\director\mentoringNetwork\theCut\screenshots.html" TargetMode="External"/><Relationship Id="rId9" Type="http://schemas.openxmlformats.org/officeDocument/2006/relationships/image" Target="../media/image9.JPG"/><Relationship Id="rId14"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241676"/>
            <a:ext cx="11163300" cy="568324"/>
          </a:xfrm>
        </p:spPr>
        <p:txBody>
          <a:bodyPr>
            <a:normAutofit fontScale="90000"/>
          </a:bodyPr>
          <a:lstStyle/>
          <a:p>
            <a:pPr algn="ctr"/>
            <a:r>
              <a:rPr lang="en-US" sz="2400" dirty="0" smtClean="0">
                <a:hlinkClick r:id="rId2" action="ppaction://hlinksldjump"/>
              </a:rPr>
              <a:t>Teens</a:t>
            </a:r>
            <a:r>
              <a:rPr lang="en-US" sz="2400" dirty="0" smtClean="0">
                <a:ea typeface="Calibri" panose="020F0502020204030204"/>
                <a:cs typeface="Times New Roman" panose="02020603050405020304" pitchFamily="18" charset="0"/>
              </a:rPr>
              <a:t> use </a:t>
            </a:r>
            <a:r>
              <a:rPr lang="en-US" sz="2400" dirty="0" smtClean="0">
                <a:ea typeface="Calibri" panose="020F0502020204030204"/>
                <a:cs typeface="Times New Roman" panose="02020603050405020304" pitchFamily="18" charset="0"/>
                <a:hlinkClick r:id="rId3"/>
              </a:rPr>
              <a:t>digital arts</a:t>
            </a:r>
            <a:r>
              <a:rPr lang="en-US" sz="2400" dirty="0" smtClean="0">
                <a:ea typeface="Calibri" panose="020F0502020204030204"/>
                <a:cs typeface="Times New Roman" panose="02020603050405020304" pitchFamily="18" charset="0"/>
              </a:rPr>
              <a:t> to help </a:t>
            </a:r>
            <a:r>
              <a:rPr lang="en-US" sz="2400" dirty="0" smtClean="0">
                <a:ea typeface="Calibri" panose="020F0502020204030204"/>
                <a:cs typeface="Times New Roman" panose="02020603050405020304" pitchFamily="18" charset="0"/>
                <a:hlinkClick r:id="rId4" action="ppaction://hlinksldjump"/>
              </a:rPr>
              <a:t>seniors</a:t>
            </a:r>
            <a:r>
              <a:rPr lang="en-US" sz="2400" dirty="0" smtClean="0">
                <a:ea typeface="Calibri" panose="020F0502020204030204"/>
                <a:cs typeface="Times New Roman" panose="02020603050405020304" pitchFamily="18" charset="0"/>
              </a:rPr>
              <a:t> share </a:t>
            </a:r>
            <a:r>
              <a:rPr lang="en-US" sz="2400" dirty="0" smtClean="0">
                <a:hlinkClick r:id="rId5" action="ppaction://hlinksldjump"/>
              </a:rPr>
              <a:t>lessons they’ve learned from their life experiences</a:t>
            </a:r>
            <a:r>
              <a:rPr lang="en-US" sz="2400" dirty="0" smtClean="0"/>
              <a:t>.</a:t>
            </a:r>
            <a:br>
              <a:rPr lang="en-US" sz="2400" dirty="0" smtClean="0"/>
            </a:br>
            <a:r>
              <a:rPr lang="en-US" sz="2400" dirty="0" smtClean="0"/>
              <a:t/>
            </a:r>
            <a:br>
              <a:rPr lang="en-US" sz="2400" dirty="0" smtClean="0"/>
            </a:br>
            <a:r>
              <a:rPr lang="en-US" sz="2400" b="1" dirty="0" smtClean="0"/>
              <a:t>UntangleTheWeb.com</a:t>
            </a:r>
            <a:br>
              <a:rPr lang="en-US" sz="2400" b="1" dirty="0" smtClean="0"/>
            </a:br>
            <a:r>
              <a:rPr lang="en-US" sz="2400" dirty="0"/>
              <a:t/>
            </a:r>
            <a:br>
              <a:rPr lang="en-US" sz="2400" dirty="0"/>
            </a:br>
            <a:endParaRPr lang="en-US" sz="2700" b="1" dirty="0"/>
          </a:p>
        </p:txBody>
      </p:sp>
      <p:sp>
        <p:nvSpPr>
          <p:cNvPr id="3" name="TextBox 2"/>
          <p:cNvSpPr txBox="1"/>
          <p:nvPr/>
        </p:nvSpPr>
        <p:spPr>
          <a:xfrm>
            <a:off x="767643" y="2190045"/>
            <a:ext cx="3420533" cy="430887"/>
          </a:xfrm>
          <a:prstGeom prst="rect">
            <a:avLst/>
          </a:prstGeom>
          <a:noFill/>
        </p:spPr>
        <p:txBody>
          <a:bodyPr wrap="square" rtlCol="0">
            <a:spAutoFit/>
          </a:bodyPr>
          <a:lstStyle/>
          <a:p>
            <a:r>
              <a:rPr lang="en-US" sz="2200" i="1" dirty="0" smtClean="0">
                <a:latin typeface="+mj-lt"/>
              </a:rPr>
              <a:t>Elevator Pitch:</a:t>
            </a:r>
            <a:endParaRPr lang="en-US" sz="2200" i="1" dirty="0">
              <a:latin typeface="+mj-lt"/>
            </a:endParaRPr>
          </a:p>
        </p:txBody>
      </p:sp>
      <p:sp>
        <p:nvSpPr>
          <p:cNvPr id="4" name="TextBox 3"/>
          <p:cNvSpPr txBox="1"/>
          <p:nvPr/>
        </p:nvSpPr>
        <p:spPr>
          <a:xfrm>
            <a:off x="2810934" y="6096000"/>
            <a:ext cx="7014484" cy="430887"/>
          </a:xfrm>
          <a:prstGeom prst="rect">
            <a:avLst/>
          </a:prstGeom>
          <a:noFill/>
        </p:spPr>
        <p:txBody>
          <a:bodyPr wrap="none" rtlCol="0">
            <a:spAutoFit/>
          </a:bodyPr>
          <a:lstStyle/>
          <a:p>
            <a:r>
              <a:rPr lang="en-US" sz="2200" i="1" dirty="0" smtClean="0">
                <a:solidFill>
                  <a:schemeClr val="tx1">
                    <a:lumMod val="50000"/>
                    <a:lumOff val="50000"/>
                  </a:schemeClr>
                </a:solidFill>
                <a:latin typeface="+mj-lt"/>
                <a:hlinkClick r:id="rId6" action="ppaction://hlinksldjump"/>
              </a:rPr>
              <a:t>Advance to next slide</a:t>
            </a:r>
            <a:r>
              <a:rPr lang="en-US" sz="2200" i="1" dirty="0" smtClean="0">
                <a:solidFill>
                  <a:schemeClr val="tx1">
                    <a:lumMod val="50000"/>
                    <a:lumOff val="50000"/>
                  </a:schemeClr>
                </a:solidFill>
                <a:latin typeface="+mj-lt"/>
              </a:rPr>
              <a:t> for more detailed overview of project. </a:t>
            </a:r>
            <a:endParaRPr lang="en-US" sz="2200" i="1" dirty="0">
              <a:solidFill>
                <a:schemeClr val="tx1">
                  <a:lumMod val="50000"/>
                  <a:lumOff val="50000"/>
                </a:schemeClr>
              </a:solidFill>
              <a:latin typeface="+mj-lt"/>
            </a:endParaRPr>
          </a:p>
        </p:txBody>
      </p:sp>
      <p:sp>
        <p:nvSpPr>
          <p:cNvPr id="5" name="TextBox 4"/>
          <p:cNvSpPr txBox="1"/>
          <p:nvPr/>
        </p:nvSpPr>
        <p:spPr>
          <a:xfrm>
            <a:off x="169333" y="55126"/>
            <a:ext cx="11943645" cy="1046440"/>
          </a:xfrm>
          <a:prstGeom prst="rect">
            <a:avLst/>
          </a:prstGeom>
          <a:noFill/>
        </p:spPr>
        <p:txBody>
          <a:bodyPr wrap="square" rtlCol="0">
            <a:spAutoFit/>
          </a:bodyPr>
          <a:lstStyle/>
          <a:p>
            <a:pPr algn="ctr"/>
            <a:r>
              <a:rPr lang="en-US" sz="2200" i="1" dirty="0" smtClean="0">
                <a:solidFill>
                  <a:schemeClr val="tx1">
                    <a:lumMod val="50000"/>
                    <a:lumOff val="50000"/>
                  </a:schemeClr>
                </a:solidFill>
                <a:latin typeface="+mj-lt"/>
              </a:rPr>
              <a:t>The external links in this presentation open in a web browser. Please allow your browser and this presentation to be viewed in their own, separate windows side-by-side on your desktop.</a:t>
            </a:r>
          </a:p>
          <a:p>
            <a:pPr algn="ctr"/>
            <a:endParaRPr lang="en-US" dirty="0"/>
          </a:p>
        </p:txBody>
      </p:sp>
      <p:sp>
        <p:nvSpPr>
          <p:cNvPr id="6" name="Rectangle 5"/>
          <p:cNvSpPr/>
          <p:nvPr/>
        </p:nvSpPr>
        <p:spPr>
          <a:xfrm>
            <a:off x="361244" y="2009422"/>
            <a:ext cx="11446934" cy="226906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01003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9100" y="250169"/>
            <a:ext cx="6333931" cy="521283"/>
          </a:xfrm>
        </p:spPr>
        <p:txBody>
          <a:bodyPr>
            <a:normAutofit fontScale="90000"/>
          </a:bodyPr>
          <a:lstStyle/>
          <a:p>
            <a:pPr algn="ctr"/>
            <a:r>
              <a:rPr lang="en-US" b="1" dirty="0" smtClean="0"/>
              <a:t>Tech Arts Training Program</a:t>
            </a:r>
            <a:br>
              <a:rPr lang="en-US" b="1" dirty="0" smtClean="0"/>
            </a:br>
            <a:r>
              <a:rPr lang="en-US" sz="3100" b="1" i="1" dirty="0" smtClean="0"/>
              <a:t>Digital Journalism Course</a:t>
            </a:r>
            <a:endParaRPr lang="en-US" sz="3100" b="1" i="1" dirty="0"/>
          </a:p>
        </p:txBody>
      </p:sp>
      <p:graphicFrame>
        <p:nvGraphicFramePr>
          <p:cNvPr id="4" name="Table 3"/>
          <p:cNvGraphicFramePr>
            <a:graphicFrameLocks noGrp="1"/>
          </p:cNvGraphicFramePr>
          <p:nvPr>
            <p:extLst>
              <p:ext uri="{D42A27DB-BD31-4B8C-83A1-F6EECF244321}">
                <p14:modId xmlns:p14="http://schemas.microsoft.com/office/powerpoint/2010/main" val="714743207"/>
              </p:ext>
            </p:extLst>
          </p:nvPr>
        </p:nvGraphicFramePr>
        <p:xfrm>
          <a:off x="2920482" y="1103970"/>
          <a:ext cx="6643396" cy="5576747"/>
        </p:xfrm>
        <a:graphic>
          <a:graphicData uri="http://schemas.openxmlformats.org/drawingml/2006/table">
            <a:tbl>
              <a:tblPr firstRow="1" bandRow="1">
                <a:tableStyleId>{5C22544A-7EE6-4342-B048-85BDC9FD1C3A}</a:tableStyleId>
              </a:tblPr>
              <a:tblGrid>
                <a:gridCol w="6643396"/>
              </a:tblGrid>
              <a:tr h="5576747">
                <a:tc>
                  <a:txBody>
                    <a:bodyPr/>
                    <a:lstStyle/>
                    <a:p>
                      <a:endParaRPr lang="en-US" sz="1600" dirty="0"/>
                    </a:p>
                  </a:txBody>
                  <a:tcPr>
                    <a:noFill/>
                  </a:tcPr>
                </a:tc>
              </a:tr>
            </a:tbl>
          </a:graphicData>
        </a:graphic>
      </p:graphicFrame>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7925" y="981074"/>
            <a:ext cx="7153275" cy="5876925"/>
          </a:xfrm>
          <a:prstGeom prst="rect">
            <a:avLst/>
          </a:prstGeom>
        </p:spPr>
      </p:pic>
      <p:sp>
        <p:nvSpPr>
          <p:cNvPr id="6" name="Pentagon 5">
            <a:hlinkClick r:id="rId3" action="ppaction://hlinksldjump"/>
          </p:cNvPr>
          <p:cNvSpPr/>
          <p:nvPr/>
        </p:nvSpPr>
        <p:spPr>
          <a:xfrm flipH="1">
            <a:off x="7086597" y="3357563"/>
            <a:ext cx="2364581" cy="941386"/>
          </a:xfrm>
          <a:prstGeom prst="homePlat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solidFill>
                <a:schemeClr val="tx1"/>
              </a:solidFill>
            </a:endParaRPr>
          </a:p>
        </p:txBody>
      </p:sp>
      <p:sp>
        <p:nvSpPr>
          <p:cNvPr id="3" name="Pentagon 2">
            <a:hlinkClick r:id="rId4" action="ppaction://hlinksldjump"/>
          </p:cNvPr>
          <p:cNvSpPr/>
          <p:nvPr/>
        </p:nvSpPr>
        <p:spPr>
          <a:xfrm>
            <a:off x="2697956" y="3390158"/>
            <a:ext cx="2345537" cy="931811"/>
          </a:xfrm>
          <a:prstGeom prst="homePlat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                                    </a:t>
            </a:r>
            <a:endParaRPr lang="en-US" dirty="0">
              <a:solidFill>
                <a:schemeClr val="tx1"/>
              </a:solidFill>
            </a:endParaRPr>
          </a:p>
        </p:txBody>
      </p:sp>
      <p:sp>
        <p:nvSpPr>
          <p:cNvPr id="7" name="Rectangle 6">
            <a:hlinkClick r:id="rId5" action="ppaction://hlinksldjump"/>
          </p:cNvPr>
          <p:cNvSpPr/>
          <p:nvPr/>
        </p:nvSpPr>
        <p:spPr>
          <a:xfrm>
            <a:off x="6167437" y="1066800"/>
            <a:ext cx="3324225" cy="22463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hlinkClick r:id="rId6" action="ppaction://hlinksldjump"/>
          </p:cNvPr>
          <p:cNvSpPr/>
          <p:nvPr/>
        </p:nvSpPr>
        <p:spPr>
          <a:xfrm>
            <a:off x="2697956" y="1066800"/>
            <a:ext cx="3321844" cy="22463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hlinkClick r:id="rId7" action="ppaction://hlinksldjump"/>
          </p:cNvPr>
          <p:cNvSpPr/>
          <p:nvPr/>
        </p:nvSpPr>
        <p:spPr>
          <a:xfrm>
            <a:off x="2670267" y="4375995"/>
            <a:ext cx="3313813" cy="22295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hlinkClick r:id="rId8" action="ppaction://hlinksldjump"/>
          </p:cNvPr>
          <p:cNvSpPr/>
          <p:nvPr/>
        </p:nvSpPr>
        <p:spPr>
          <a:xfrm>
            <a:off x="6167437" y="4375994"/>
            <a:ext cx="3324225" cy="22295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hlinkClick r:id="rId9" action="ppaction://hlinksldjump"/>
          </p:cNvPr>
          <p:cNvSpPr/>
          <p:nvPr/>
        </p:nvSpPr>
        <p:spPr>
          <a:xfrm>
            <a:off x="5086351" y="3398838"/>
            <a:ext cx="1957388" cy="92313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186161" y="3357563"/>
            <a:ext cx="2428670" cy="615553"/>
          </a:xfrm>
          <a:prstGeom prst="rect">
            <a:avLst/>
          </a:prstGeom>
          <a:noFill/>
        </p:spPr>
        <p:txBody>
          <a:bodyPr wrap="square" rtlCol="0">
            <a:spAutoFit/>
          </a:bodyPr>
          <a:lstStyle/>
          <a:p>
            <a:r>
              <a:rPr lang="en-US" sz="2200" dirty="0" smtClean="0">
                <a:latin typeface="+mj-lt"/>
              </a:rPr>
              <a:t>Graphical Menu </a:t>
            </a:r>
            <a:r>
              <a:rPr lang="en-US" sz="2000" dirty="0" smtClean="0">
                <a:latin typeface="+mj-lt"/>
                <a:sym typeface="Wingdings" panose="05000000000000000000" pitchFamily="2" charset="2"/>
              </a:rPr>
              <a:t></a:t>
            </a:r>
            <a:endParaRPr lang="en-US" sz="2000" dirty="0" smtClean="0">
              <a:latin typeface="+mj-lt"/>
            </a:endParaRPr>
          </a:p>
          <a:p>
            <a:r>
              <a:rPr lang="en-US" sz="1200" dirty="0" smtClean="0">
                <a:latin typeface="+mj-lt"/>
              </a:rPr>
              <a:t>(click on areas to navigate)</a:t>
            </a:r>
            <a:endParaRPr lang="en-US" sz="1200" dirty="0">
              <a:latin typeface="+mj-lt"/>
            </a:endParaRPr>
          </a:p>
        </p:txBody>
      </p:sp>
      <p:sp>
        <p:nvSpPr>
          <p:cNvPr id="14" name="TextBox 13"/>
          <p:cNvSpPr txBox="1"/>
          <p:nvPr/>
        </p:nvSpPr>
        <p:spPr>
          <a:xfrm>
            <a:off x="9565575" y="981074"/>
            <a:ext cx="2677886" cy="3754874"/>
          </a:xfrm>
          <a:prstGeom prst="rect">
            <a:avLst/>
          </a:prstGeom>
          <a:noFill/>
        </p:spPr>
        <p:txBody>
          <a:bodyPr wrap="square" rtlCol="0">
            <a:spAutoFit/>
          </a:bodyPr>
          <a:lstStyle/>
          <a:p>
            <a:r>
              <a:rPr lang="en-US" sz="2200" i="1" dirty="0" smtClean="0">
                <a:latin typeface="+mj-lt"/>
              </a:rPr>
              <a:t>The external links in </a:t>
            </a:r>
          </a:p>
          <a:p>
            <a:r>
              <a:rPr lang="en-US" sz="2200" i="1" dirty="0">
                <a:latin typeface="+mj-lt"/>
              </a:rPr>
              <a:t>t</a:t>
            </a:r>
            <a:r>
              <a:rPr lang="en-US" sz="2200" i="1" dirty="0" smtClean="0">
                <a:latin typeface="+mj-lt"/>
              </a:rPr>
              <a:t>his presentation </a:t>
            </a:r>
            <a:br>
              <a:rPr lang="en-US" sz="2200" i="1" dirty="0" smtClean="0">
                <a:latin typeface="+mj-lt"/>
              </a:rPr>
            </a:br>
            <a:r>
              <a:rPr lang="en-US" sz="2200" i="1" dirty="0" smtClean="0">
                <a:latin typeface="+mj-lt"/>
              </a:rPr>
              <a:t>open in a web </a:t>
            </a:r>
          </a:p>
          <a:p>
            <a:r>
              <a:rPr lang="en-US" sz="2200" i="1" dirty="0" smtClean="0">
                <a:latin typeface="+mj-lt"/>
              </a:rPr>
              <a:t>browser. Please allow </a:t>
            </a:r>
          </a:p>
          <a:p>
            <a:r>
              <a:rPr lang="en-US" sz="2200" i="1" dirty="0" smtClean="0">
                <a:latin typeface="+mj-lt"/>
              </a:rPr>
              <a:t>your browser and this </a:t>
            </a:r>
            <a:endParaRPr lang="en-US" sz="2200" i="1" dirty="0">
              <a:latin typeface="+mj-lt"/>
            </a:endParaRPr>
          </a:p>
          <a:p>
            <a:r>
              <a:rPr lang="en-US" sz="2200" i="1" dirty="0">
                <a:latin typeface="+mj-lt"/>
              </a:rPr>
              <a:t>p</a:t>
            </a:r>
            <a:r>
              <a:rPr lang="en-US" sz="2200" i="1" dirty="0" smtClean="0">
                <a:latin typeface="+mj-lt"/>
              </a:rPr>
              <a:t>resentation to be </a:t>
            </a:r>
            <a:br>
              <a:rPr lang="en-US" sz="2200" i="1" dirty="0" smtClean="0">
                <a:latin typeface="+mj-lt"/>
              </a:rPr>
            </a:br>
            <a:r>
              <a:rPr lang="en-US" sz="2200" i="1" dirty="0" smtClean="0">
                <a:latin typeface="+mj-lt"/>
              </a:rPr>
              <a:t>viewed in their own </a:t>
            </a:r>
            <a:br>
              <a:rPr lang="en-US" sz="2200" i="1" dirty="0" smtClean="0">
                <a:latin typeface="+mj-lt"/>
              </a:rPr>
            </a:br>
            <a:r>
              <a:rPr lang="en-US" sz="2200" i="1" dirty="0" smtClean="0">
                <a:latin typeface="+mj-lt"/>
              </a:rPr>
              <a:t>separate windows side-by-side on your desktop.</a:t>
            </a:r>
          </a:p>
          <a:p>
            <a:endParaRPr lang="en-US" dirty="0"/>
          </a:p>
        </p:txBody>
      </p:sp>
      <p:sp>
        <p:nvSpPr>
          <p:cNvPr id="15" name="TextBox 14"/>
          <p:cNvSpPr txBox="1"/>
          <p:nvPr/>
        </p:nvSpPr>
        <p:spPr>
          <a:xfrm>
            <a:off x="3966783" y="1192483"/>
            <a:ext cx="784189" cy="246221"/>
          </a:xfrm>
          <a:prstGeom prst="rect">
            <a:avLst/>
          </a:prstGeom>
          <a:noFill/>
        </p:spPr>
        <p:txBody>
          <a:bodyPr wrap="none" rtlCol="0">
            <a:spAutoFit/>
          </a:bodyPr>
          <a:lstStyle/>
          <a:p>
            <a:r>
              <a:rPr lang="en-US" sz="1000" dirty="0">
                <a:latin typeface="+mj-lt"/>
                <a:hlinkClick r:id="rId6" action="ppaction://hlinksldjump"/>
              </a:rPr>
              <a:t>g</a:t>
            </a:r>
            <a:r>
              <a:rPr lang="en-US" sz="1000" dirty="0" smtClean="0">
                <a:latin typeface="+mj-lt"/>
                <a:hlinkClick r:id="rId6" action="ppaction://hlinksldjump"/>
              </a:rPr>
              <a:t>o to Youth</a:t>
            </a:r>
            <a:endParaRPr lang="en-US" sz="1000" dirty="0">
              <a:latin typeface="+mj-lt"/>
            </a:endParaRPr>
          </a:p>
        </p:txBody>
      </p:sp>
      <p:sp>
        <p:nvSpPr>
          <p:cNvPr id="16" name="TextBox 15"/>
          <p:cNvSpPr txBox="1"/>
          <p:nvPr/>
        </p:nvSpPr>
        <p:spPr>
          <a:xfrm>
            <a:off x="7518804" y="1213145"/>
            <a:ext cx="859531" cy="246221"/>
          </a:xfrm>
          <a:prstGeom prst="rect">
            <a:avLst/>
          </a:prstGeom>
          <a:noFill/>
        </p:spPr>
        <p:txBody>
          <a:bodyPr wrap="none" rtlCol="0">
            <a:spAutoFit/>
          </a:bodyPr>
          <a:lstStyle/>
          <a:p>
            <a:r>
              <a:rPr lang="en-US" sz="1000" dirty="0">
                <a:hlinkClick r:id="rId5" action="ppaction://hlinksldjump"/>
              </a:rPr>
              <a:t>go to Seniors</a:t>
            </a:r>
            <a:endParaRPr lang="en-US" sz="1000" dirty="0"/>
          </a:p>
        </p:txBody>
      </p:sp>
      <p:sp>
        <p:nvSpPr>
          <p:cNvPr id="17" name="TextBox 16"/>
          <p:cNvSpPr txBox="1"/>
          <p:nvPr/>
        </p:nvSpPr>
        <p:spPr>
          <a:xfrm>
            <a:off x="3897407" y="4506191"/>
            <a:ext cx="1047082" cy="246221"/>
          </a:xfrm>
          <a:prstGeom prst="rect">
            <a:avLst/>
          </a:prstGeom>
          <a:noFill/>
        </p:spPr>
        <p:txBody>
          <a:bodyPr wrap="none" rtlCol="0">
            <a:spAutoFit/>
          </a:bodyPr>
          <a:lstStyle/>
          <a:p>
            <a:r>
              <a:rPr lang="en-US" sz="1000" dirty="0">
                <a:hlinkClick r:id="rId7" action="ppaction://hlinksldjump"/>
              </a:rPr>
              <a:t>go to </a:t>
            </a:r>
            <a:r>
              <a:rPr lang="en-US" sz="1000" dirty="0" smtClean="0">
                <a:hlinkClick r:id="rId7" action="ppaction://hlinksldjump"/>
              </a:rPr>
              <a:t>Healthcare</a:t>
            </a:r>
            <a:endParaRPr lang="en-US" sz="1000" dirty="0"/>
          </a:p>
        </p:txBody>
      </p:sp>
      <p:sp>
        <p:nvSpPr>
          <p:cNvPr id="18" name="TextBox 17"/>
          <p:cNvSpPr txBox="1"/>
          <p:nvPr/>
        </p:nvSpPr>
        <p:spPr>
          <a:xfrm>
            <a:off x="7369210" y="4508571"/>
            <a:ext cx="1079142" cy="246221"/>
          </a:xfrm>
          <a:prstGeom prst="rect">
            <a:avLst/>
          </a:prstGeom>
          <a:noFill/>
        </p:spPr>
        <p:txBody>
          <a:bodyPr wrap="none" rtlCol="0">
            <a:spAutoFit/>
          </a:bodyPr>
          <a:lstStyle/>
          <a:p>
            <a:r>
              <a:rPr lang="en-US" sz="1000" dirty="0">
                <a:hlinkClick r:id="rId8" action="ppaction://hlinksldjump"/>
              </a:rPr>
              <a:t>go to </a:t>
            </a:r>
            <a:r>
              <a:rPr lang="en-US" sz="1000" dirty="0" smtClean="0">
                <a:hlinkClick r:id="rId8" action="ppaction://hlinksldjump"/>
              </a:rPr>
              <a:t>Community</a:t>
            </a:r>
            <a:endParaRPr lang="en-US" sz="1000" dirty="0"/>
          </a:p>
        </p:txBody>
      </p:sp>
      <p:sp>
        <p:nvSpPr>
          <p:cNvPr id="19" name="TextBox 18"/>
          <p:cNvSpPr txBox="1"/>
          <p:nvPr/>
        </p:nvSpPr>
        <p:spPr>
          <a:xfrm>
            <a:off x="7948569" y="3822182"/>
            <a:ext cx="1149674" cy="246221"/>
          </a:xfrm>
          <a:prstGeom prst="rect">
            <a:avLst/>
          </a:prstGeom>
          <a:noFill/>
        </p:spPr>
        <p:txBody>
          <a:bodyPr wrap="none" rtlCol="0">
            <a:spAutoFit/>
          </a:bodyPr>
          <a:lstStyle/>
          <a:p>
            <a:r>
              <a:rPr lang="en-US" sz="1000" dirty="0">
                <a:hlinkClick r:id="rId3" action="ppaction://hlinksldjump"/>
              </a:rPr>
              <a:t>go to </a:t>
            </a:r>
            <a:r>
              <a:rPr lang="en-US" sz="1000" dirty="0" smtClean="0">
                <a:hlinkClick r:id="rId3" action="ppaction://hlinksldjump"/>
              </a:rPr>
              <a:t>Funding Plan</a:t>
            </a:r>
            <a:endParaRPr lang="en-US" sz="1000" dirty="0"/>
          </a:p>
        </p:txBody>
      </p:sp>
      <p:sp>
        <p:nvSpPr>
          <p:cNvPr id="21" name="TextBox 20"/>
          <p:cNvSpPr txBox="1"/>
          <p:nvPr/>
        </p:nvSpPr>
        <p:spPr>
          <a:xfrm>
            <a:off x="5558836" y="4074753"/>
            <a:ext cx="1096775" cy="246221"/>
          </a:xfrm>
          <a:prstGeom prst="rect">
            <a:avLst/>
          </a:prstGeom>
          <a:noFill/>
        </p:spPr>
        <p:txBody>
          <a:bodyPr wrap="none" rtlCol="0">
            <a:spAutoFit/>
          </a:bodyPr>
          <a:lstStyle/>
          <a:p>
            <a:r>
              <a:rPr lang="en-US" sz="1000" dirty="0">
                <a:hlinkClick r:id="rId9" action="ppaction://hlinksldjump"/>
              </a:rPr>
              <a:t>go to </a:t>
            </a:r>
            <a:r>
              <a:rPr lang="en-US" sz="1000" dirty="0" smtClean="0">
                <a:hlinkClick r:id="rId9" action="ppaction://hlinksldjump"/>
              </a:rPr>
              <a:t>Life Lessons</a:t>
            </a:r>
            <a:endParaRPr lang="en-US" sz="1000" dirty="0"/>
          </a:p>
        </p:txBody>
      </p:sp>
      <p:sp>
        <p:nvSpPr>
          <p:cNvPr id="22" name="TextBox 21"/>
          <p:cNvSpPr txBox="1"/>
          <p:nvPr/>
        </p:nvSpPr>
        <p:spPr>
          <a:xfrm>
            <a:off x="3214318" y="3850005"/>
            <a:ext cx="1143262" cy="246221"/>
          </a:xfrm>
          <a:prstGeom prst="rect">
            <a:avLst/>
          </a:prstGeom>
          <a:noFill/>
        </p:spPr>
        <p:txBody>
          <a:bodyPr wrap="none" rtlCol="0">
            <a:spAutoFit/>
          </a:bodyPr>
          <a:lstStyle/>
          <a:p>
            <a:r>
              <a:rPr lang="en-US" sz="1000" dirty="0">
                <a:hlinkClick r:id="rId4" action="ppaction://hlinksldjump"/>
              </a:rPr>
              <a:t>go to </a:t>
            </a:r>
            <a:r>
              <a:rPr lang="en-US" sz="1000" dirty="0" smtClean="0">
                <a:hlinkClick r:id="rId4" action="ppaction://hlinksldjump"/>
              </a:rPr>
              <a:t>Past Projects</a:t>
            </a:r>
            <a:endParaRPr lang="en-US" sz="1000" dirty="0"/>
          </a:p>
        </p:txBody>
      </p:sp>
      <p:sp>
        <p:nvSpPr>
          <p:cNvPr id="23" name="TextBox 22"/>
          <p:cNvSpPr txBox="1"/>
          <p:nvPr/>
        </p:nvSpPr>
        <p:spPr>
          <a:xfrm>
            <a:off x="10412242" y="6365544"/>
            <a:ext cx="1738296" cy="307777"/>
          </a:xfrm>
          <a:prstGeom prst="rect">
            <a:avLst/>
          </a:prstGeom>
          <a:noFill/>
        </p:spPr>
        <p:txBody>
          <a:bodyPr wrap="none" rtlCol="0">
            <a:spAutoFit/>
          </a:bodyPr>
          <a:lstStyle/>
          <a:p>
            <a:r>
              <a:rPr lang="en-US" sz="1400" dirty="0" smtClean="0">
                <a:latin typeface="+mj-lt"/>
                <a:hlinkClick r:id="rId10" action="ppaction://hlinksldjump"/>
              </a:rPr>
              <a:t>Back to Elevator Pitch</a:t>
            </a:r>
            <a:endParaRPr lang="en-US" sz="1400" dirty="0">
              <a:latin typeface="+mj-lt"/>
            </a:endParaRPr>
          </a:p>
        </p:txBody>
      </p:sp>
    </p:spTree>
    <p:extLst>
      <p:ext uri="{BB962C8B-B14F-4D97-AF65-F5344CB8AC3E}">
        <p14:creationId xmlns:p14="http://schemas.microsoft.com/office/powerpoint/2010/main" val="4830175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969" y="431801"/>
            <a:ext cx="11313222" cy="571499"/>
          </a:xfrm>
        </p:spPr>
        <p:txBody>
          <a:bodyPr>
            <a:normAutofit fontScale="90000"/>
          </a:bodyPr>
          <a:lstStyle/>
          <a:p>
            <a:r>
              <a:rPr lang="en-US" sz="2400" b="1" dirty="0" smtClean="0"/>
              <a:t>Interactive Life Lessons</a:t>
            </a:r>
            <a:br>
              <a:rPr lang="en-US" sz="2400" b="1" dirty="0" smtClean="0"/>
            </a:br>
            <a:r>
              <a:rPr lang="en-US" sz="1600" i="1" dirty="0">
                <a:ea typeface="Calibri" panose="020F0502020204030204"/>
                <a:cs typeface="Times New Roman" panose="02020603050405020304" pitchFamily="18" charset="0"/>
              </a:rPr>
              <a:t>Teens use digital arts to help seniors </a:t>
            </a:r>
            <a:r>
              <a:rPr lang="en-US" sz="1600" i="1" dirty="0" smtClean="0">
                <a:ea typeface="Calibri" panose="020F0502020204030204"/>
                <a:cs typeface="Times New Roman" panose="02020603050405020304" pitchFamily="18" charset="0"/>
              </a:rPr>
              <a:t>share lessons they’ve learned </a:t>
            </a:r>
            <a:r>
              <a:rPr lang="en-US" sz="1600" i="1" dirty="0">
                <a:ea typeface="Calibri" panose="020F0502020204030204"/>
                <a:cs typeface="Times New Roman" panose="02020603050405020304" pitchFamily="18" charset="0"/>
              </a:rPr>
              <a:t>from </a:t>
            </a:r>
            <a:r>
              <a:rPr lang="en-US" sz="1600" i="1" dirty="0" smtClean="0">
                <a:ea typeface="Calibri" panose="020F0502020204030204"/>
                <a:cs typeface="Times New Roman" panose="02020603050405020304" pitchFamily="18" charset="0"/>
              </a:rPr>
              <a:t>their life experiences. </a:t>
            </a:r>
            <a:r>
              <a:rPr lang="en-US" sz="1600" b="1" i="1" dirty="0">
                <a:ea typeface="Calibri" panose="020F0502020204030204"/>
                <a:cs typeface="Times New Roman" panose="02020603050405020304" pitchFamily="18" charset="0"/>
              </a:rPr>
              <a:t/>
            </a:r>
            <a:br>
              <a:rPr lang="en-US" sz="1600" b="1" i="1" dirty="0">
                <a:ea typeface="Calibri" panose="020F0502020204030204"/>
                <a:cs typeface="Times New Roman" panose="02020603050405020304" pitchFamily="18" charset="0"/>
              </a:rPr>
            </a:br>
            <a:r>
              <a:rPr lang="en-US" sz="1600" b="1" i="1" dirty="0">
                <a:ea typeface="Calibri" panose="020F0502020204030204"/>
                <a:cs typeface="Times New Roman" panose="02020603050405020304" pitchFamily="18" charset="0"/>
              </a:rPr>
              <a:t/>
            </a:r>
            <a:br>
              <a:rPr lang="en-US" sz="1600" b="1" i="1" dirty="0">
                <a:ea typeface="Calibri" panose="020F0502020204030204"/>
                <a:cs typeface="Times New Roman" panose="02020603050405020304" pitchFamily="18" charset="0"/>
              </a:rPr>
            </a:br>
            <a:endParaRPr lang="en-US" sz="1600" b="1" i="1" dirty="0"/>
          </a:p>
        </p:txBody>
      </p:sp>
      <p:sp>
        <p:nvSpPr>
          <p:cNvPr id="4" name="Rectangle 3"/>
          <p:cNvSpPr/>
          <p:nvPr/>
        </p:nvSpPr>
        <p:spPr>
          <a:xfrm>
            <a:off x="253969" y="1003300"/>
            <a:ext cx="11633231" cy="4239174"/>
          </a:xfrm>
          <a:prstGeom prst="rect">
            <a:avLst/>
          </a:prstGeom>
        </p:spPr>
        <p:txBody>
          <a:bodyPr wrap="square">
            <a:spAutoFit/>
          </a:bodyPr>
          <a:lstStyle/>
          <a:p>
            <a:pPr>
              <a:lnSpc>
                <a:spcPct val="107000"/>
              </a:lnSpc>
              <a:spcAft>
                <a:spcPts val="800"/>
              </a:spcAft>
            </a:pPr>
            <a:r>
              <a:rPr lang="en-US" dirty="0" smtClean="0"/>
              <a:t>In </a:t>
            </a:r>
            <a:r>
              <a:rPr lang="en-US" dirty="0"/>
              <a:t>this intergenerational, technology/arts project, at-risk teens </a:t>
            </a:r>
            <a:r>
              <a:rPr lang="en-US" dirty="0" smtClean="0"/>
              <a:t>and out of school youth create </a:t>
            </a:r>
            <a:r>
              <a:rPr lang="en-US" dirty="0"/>
              <a:t>interactive portraits of local seniors who share lessons they have learned from their life experiences. The course is scheduled to begin in Wakulla County in September of 2015</a:t>
            </a:r>
            <a:r>
              <a:rPr lang="en-US" dirty="0" smtClean="0"/>
              <a:t>.</a:t>
            </a:r>
          </a:p>
          <a:p>
            <a:pPr>
              <a:lnSpc>
                <a:spcPct val="107000"/>
              </a:lnSpc>
              <a:spcAft>
                <a:spcPts val="800"/>
              </a:spcAft>
            </a:pPr>
            <a:r>
              <a:rPr lang="en-US" b="1" dirty="0" smtClean="0">
                <a:solidFill>
                  <a:srgbClr val="5B9BD5"/>
                </a:solidFill>
                <a:ea typeface="Calibri" panose="020F0502020204030204"/>
                <a:cs typeface="Times New Roman" panose="02020603050405020304" pitchFamily="18" charset="0"/>
                <a:hlinkClick r:id="rId2" action="ppaction://hlinksldjump"/>
              </a:rPr>
              <a:t>Current </a:t>
            </a:r>
            <a:r>
              <a:rPr lang="en-US" b="1" dirty="0">
                <a:solidFill>
                  <a:srgbClr val="5B9BD5"/>
                </a:solidFill>
                <a:ea typeface="Calibri" panose="020F0502020204030204"/>
                <a:cs typeface="Times New Roman" panose="02020603050405020304" pitchFamily="18" charset="0"/>
                <a:hlinkClick r:id="rId2" action="ppaction://hlinksldjump"/>
              </a:rPr>
              <a:t>C</a:t>
            </a:r>
            <a:r>
              <a:rPr lang="en-US" b="1" dirty="0" smtClean="0">
                <a:solidFill>
                  <a:srgbClr val="5B9BD5"/>
                </a:solidFill>
                <a:ea typeface="Calibri" panose="020F0502020204030204"/>
                <a:cs typeface="Times New Roman" panose="02020603050405020304" pitchFamily="18" charset="0"/>
                <a:hlinkClick r:id="rId2" action="ppaction://hlinksldjump"/>
              </a:rPr>
              <a:t>ommunity Support</a:t>
            </a:r>
            <a:r>
              <a:rPr lang="en-US" b="1" dirty="0" smtClean="0">
                <a:solidFill>
                  <a:srgbClr val="5B9BD5"/>
                </a:solidFill>
                <a:ea typeface="Calibri" panose="020F0502020204030204"/>
                <a:cs typeface="Times New Roman" panose="02020603050405020304" pitchFamily="18" charset="0"/>
              </a:rPr>
              <a:t/>
            </a:r>
            <a:br>
              <a:rPr lang="en-US" b="1" dirty="0" smtClean="0">
                <a:solidFill>
                  <a:srgbClr val="5B9BD5"/>
                </a:solidFill>
                <a:ea typeface="Calibri" panose="020F0502020204030204"/>
                <a:cs typeface="Times New Roman" panose="02020603050405020304" pitchFamily="18" charset="0"/>
              </a:rPr>
            </a:br>
            <a:endParaRPr lang="en-US" b="1" dirty="0" smtClean="0">
              <a:solidFill>
                <a:srgbClr val="5B9BD5"/>
              </a:solidFill>
              <a:ea typeface="Calibri" panose="020F0502020204030204"/>
              <a:cs typeface="Times New Roman" panose="02020603050405020304" pitchFamily="18" charset="0"/>
            </a:endParaRPr>
          </a:p>
          <a:p>
            <a:pPr>
              <a:lnSpc>
                <a:spcPct val="107000"/>
              </a:lnSpc>
              <a:spcAft>
                <a:spcPts val="800"/>
              </a:spcAft>
            </a:pPr>
            <a:r>
              <a:rPr lang="en-US" sz="1600" b="1" dirty="0" smtClean="0">
                <a:ea typeface="Calibri" panose="020F0502020204030204"/>
                <a:cs typeface="Times New Roman" panose="02020603050405020304" pitchFamily="18" charset="0"/>
              </a:rPr>
              <a:t>Example questions students ask of senior partners:</a:t>
            </a:r>
          </a:p>
          <a:p>
            <a:pPr>
              <a:lnSpc>
                <a:spcPct val="107000"/>
              </a:lnSpc>
              <a:spcAft>
                <a:spcPts val="800"/>
              </a:spcAft>
            </a:pPr>
            <a:r>
              <a:rPr lang="en-US" sz="1600" dirty="0" smtClean="0">
                <a:ea typeface="Calibri" panose="020F0502020204030204"/>
                <a:cs typeface="Times New Roman" panose="02020603050405020304" pitchFamily="18" charset="0"/>
              </a:rPr>
              <a:t>Can you tell me about an experience you’ve had that taught you something about life? (Main narrative element)</a:t>
            </a:r>
          </a:p>
          <a:p>
            <a:pPr>
              <a:lnSpc>
                <a:spcPct val="107000"/>
              </a:lnSpc>
              <a:spcAft>
                <a:spcPts val="800"/>
              </a:spcAft>
            </a:pPr>
            <a:r>
              <a:rPr lang="en-US" sz="1600" dirty="0" smtClean="0">
                <a:ea typeface="Calibri" panose="020F0502020204030204"/>
                <a:cs typeface="Times New Roman" panose="02020603050405020304" pitchFamily="18" charset="0"/>
                <a:hlinkClick r:id="rId3" action="ppaction://hlinksldjump"/>
              </a:rPr>
              <a:t>Examples of Senior Life Lessons</a:t>
            </a:r>
            <a:endParaRPr lang="en-US" sz="1600" dirty="0" smtClean="0">
              <a:ea typeface="Calibri" panose="020F0502020204030204"/>
              <a:cs typeface="Times New Roman" panose="02020603050405020304" pitchFamily="18" charset="0"/>
            </a:endParaRPr>
          </a:p>
          <a:p>
            <a:pPr>
              <a:lnSpc>
                <a:spcPct val="107000"/>
              </a:lnSpc>
              <a:spcAft>
                <a:spcPts val="800"/>
              </a:spcAft>
            </a:pPr>
            <a:r>
              <a:rPr lang="en-US" sz="1600" i="1" dirty="0" smtClean="0">
                <a:ea typeface="Calibri" panose="020F0502020204030204"/>
                <a:cs typeface="Times New Roman" panose="02020603050405020304" pitchFamily="18" charset="0"/>
              </a:rPr>
              <a:t>Other Questions</a:t>
            </a:r>
          </a:p>
          <a:p>
            <a:pPr>
              <a:lnSpc>
                <a:spcPct val="107000"/>
              </a:lnSpc>
              <a:spcAft>
                <a:spcPts val="800"/>
              </a:spcAft>
            </a:pPr>
            <a:r>
              <a:rPr lang="en-US" sz="1600" dirty="0">
                <a:ea typeface="Calibri" panose="020F0502020204030204"/>
                <a:cs typeface="Times New Roman" panose="02020603050405020304" pitchFamily="18" charset="0"/>
              </a:rPr>
              <a:t>	</a:t>
            </a:r>
            <a:r>
              <a:rPr lang="en-US" sz="1600" dirty="0" smtClean="0">
                <a:ea typeface="Calibri" panose="020F0502020204030204"/>
                <a:cs typeface="Times New Roman" panose="02020603050405020304" pitchFamily="18" charset="0"/>
              </a:rPr>
              <a:t>-What things would you do differently as a teen, knowing what you know now?</a:t>
            </a:r>
          </a:p>
          <a:p>
            <a:pPr>
              <a:lnSpc>
                <a:spcPct val="107000"/>
              </a:lnSpc>
              <a:spcAft>
                <a:spcPts val="800"/>
              </a:spcAft>
            </a:pPr>
            <a:r>
              <a:rPr lang="en-US" sz="1600" dirty="0" smtClean="0">
                <a:ea typeface="Calibri" panose="020F0502020204030204"/>
                <a:cs typeface="Times New Roman" panose="02020603050405020304" pitchFamily="18" charset="0"/>
              </a:rPr>
              <a:t>	-What is the best way to live? (What’s ‘the good life’ to you?)</a:t>
            </a:r>
          </a:p>
          <a:p>
            <a:pPr>
              <a:lnSpc>
                <a:spcPct val="107000"/>
              </a:lnSpc>
              <a:spcAft>
                <a:spcPts val="800"/>
              </a:spcAft>
            </a:pPr>
            <a:r>
              <a:rPr lang="en-US" sz="1600" dirty="0" smtClean="0">
                <a:ea typeface="Calibri" panose="020F0502020204030204"/>
                <a:cs typeface="Times New Roman" panose="02020603050405020304" pitchFamily="18" charset="0"/>
              </a:rPr>
              <a:t>	-What areas of your life do you feel good about?</a:t>
            </a:r>
            <a:endParaRPr lang="en-US" sz="1600" b="1" dirty="0" smtClean="0">
              <a:ea typeface="Calibri" panose="020F0502020204030204"/>
              <a:cs typeface="Times New Roman" panose="02020603050405020304" pitchFamily="18" charset="0"/>
            </a:endParaRPr>
          </a:p>
        </p:txBody>
      </p:sp>
      <p:sp>
        <p:nvSpPr>
          <p:cNvPr id="6" name="TextBox 5"/>
          <p:cNvSpPr txBox="1"/>
          <p:nvPr/>
        </p:nvSpPr>
        <p:spPr>
          <a:xfrm>
            <a:off x="253969" y="6136937"/>
            <a:ext cx="2107949" cy="369332"/>
          </a:xfrm>
          <a:prstGeom prst="rect">
            <a:avLst/>
          </a:prstGeom>
          <a:noFill/>
        </p:spPr>
        <p:txBody>
          <a:bodyPr wrap="none" rtlCol="0">
            <a:spAutoFit/>
          </a:bodyPr>
          <a:lstStyle/>
          <a:p>
            <a:r>
              <a:rPr lang="en-US" dirty="0" smtClean="0">
                <a:hlinkClick r:id="rId4" action="ppaction://hlinksldjump"/>
              </a:rPr>
              <a:t>Deliverables</a:t>
            </a:r>
            <a:r>
              <a:rPr lang="en-US" dirty="0" smtClean="0"/>
              <a:t> </a:t>
            </a:r>
            <a:r>
              <a:rPr lang="en-US" dirty="0"/>
              <a:t>| </a:t>
            </a:r>
            <a:r>
              <a:rPr lang="en-US" dirty="0">
                <a:hlinkClick r:id="rId5" action="ppaction://hlinksldjump"/>
              </a:rPr>
              <a:t>Needs</a:t>
            </a:r>
            <a:endParaRPr lang="en-US" dirty="0"/>
          </a:p>
        </p:txBody>
      </p:sp>
      <p:sp>
        <p:nvSpPr>
          <p:cNvPr id="7" name="Action Button: Home 6">
            <a:hlinkClick r:id="rId6" action="ppaction://hlinksldjump" highlightClick="1"/>
          </p:cNvPr>
          <p:cNvSpPr/>
          <p:nvPr/>
        </p:nvSpPr>
        <p:spPr>
          <a:xfrm>
            <a:off x="11266311" y="5985501"/>
            <a:ext cx="785958" cy="672203"/>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9520422" y="6415270"/>
            <a:ext cx="1738296" cy="307777"/>
          </a:xfrm>
          <a:prstGeom prst="rect">
            <a:avLst/>
          </a:prstGeom>
          <a:noFill/>
        </p:spPr>
        <p:txBody>
          <a:bodyPr wrap="none" rtlCol="0">
            <a:spAutoFit/>
          </a:bodyPr>
          <a:lstStyle/>
          <a:p>
            <a:r>
              <a:rPr lang="en-US" sz="1400" dirty="0" smtClean="0">
                <a:latin typeface="+mj-lt"/>
                <a:hlinkClick r:id="rId7" action="ppaction://hlinksldjump"/>
              </a:rPr>
              <a:t>Back to Elevator Pitch</a:t>
            </a:r>
            <a:endParaRPr lang="en-US" sz="1400" dirty="0">
              <a:latin typeface="+mj-lt"/>
            </a:endParaRPr>
          </a:p>
        </p:txBody>
      </p:sp>
    </p:spTree>
    <p:extLst>
      <p:ext uri="{BB962C8B-B14F-4D97-AF65-F5344CB8AC3E}">
        <p14:creationId xmlns:p14="http://schemas.microsoft.com/office/powerpoint/2010/main" val="17936075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90" y="652986"/>
            <a:ext cx="11083259" cy="442389"/>
          </a:xfrm>
        </p:spPr>
        <p:txBody>
          <a:bodyPr>
            <a:normAutofit fontScale="90000"/>
          </a:bodyPr>
          <a:lstStyle/>
          <a:p>
            <a:pPr>
              <a:lnSpc>
                <a:spcPct val="107000"/>
              </a:lnSpc>
              <a:spcAft>
                <a:spcPts val="800"/>
              </a:spcAft>
            </a:pPr>
            <a:r>
              <a:rPr lang="en-US" sz="2700" b="1" dirty="0" smtClean="0"/>
              <a:t>Youth</a:t>
            </a:r>
            <a:r>
              <a:rPr lang="en-US" dirty="0" smtClean="0"/>
              <a:t/>
            </a:r>
            <a:br>
              <a:rPr lang="en-US" dirty="0" smtClean="0"/>
            </a:br>
            <a:r>
              <a:rPr lang="en-US" sz="1600" i="1" dirty="0"/>
              <a:t>Through an innovative, art-centered approach, we are able to engage young people who might otherwise remain </a:t>
            </a:r>
            <a:r>
              <a:rPr lang="en-US" sz="1600" i="1" dirty="0" smtClean="0"/>
              <a:t>disenfranchised. </a:t>
            </a:r>
            <a:r>
              <a:rPr lang="en-US" sz="1600" i="1" dirty="0"/>
              <a:t>Graduates of our Digital Journalism Course </a:t>
            </a:r>
            <a:r>
              <a:rPr lang="en-US" sz="1600" i="1" dirty="0" smtClean="0"/>
              <a:t>obtain </a:t>
            </a:r>
            <a:r>
              <a:rPr lang="en-US" sz="1600" i="1" dirty="0"/>
              <a:t>certification in marketable technology skills, develop their creative capabilities, learn discipline and teamwork, and integrate important </a:t>
            </a:r>
            <a:r>
              <a:rPr lang="en-US" sz="1600" i="1" dirty="0" smtClean="0"/>
              <a:t>life lessons.</a:t>
            </a:r>
            <a:r>
              <a:rPr lang="en-US" sz="1800" i="1" dirty="0" smtClean="0"/>
              <a:t/>
            </a:r>
            <a:br>
              <a:rPr lang="en-US" sz="1800" i="1" dirty="0" smtClean="0"/>
            </a:br>
            <a:r>
              <a:rPr lang="en-US" sz="1800" dirty="0"/>
              <a:t/>
            </a:r>
            <a:br>
              <a:rPr lang="en-US" sz="1800" dirty="0"/>
            </a:br>
            <a:endParaRPr lang="en-US" sz="1600" i="1" dirty="0"/>
          </a:p>
        </p:txBody>
      </p:sp>
      <p:sp>
        <p:nvSpPr>
          <p:cNvPr id="6" name="Rectangle 5"/>
          <p:cNvSpPr/>
          <p:nvPr/>
        </p:nvSpPr>
        <p:spPr>
          <a:xfrm>
            <a:off x="838200" y="938323"/>
            <a:ext cx="6096000" cy="369332"/>
          </a:xfrm>
          <a:prstGeom prst="rect">
            <a:avLst/>
          </a:prstGeom>
        </p:spPr>
        <p:txBody>
          <a:bodyPr>
            <a:spAutoFit/>
          </a:bodyPr>
          <a:lstStyle/>
          <a:p>
            <a:endParaRPr lang="en-US" dirty="0"/>
          </a:p>
        </p:txBody>
      </p:sp>
      <p:sp>
        <p:nvSpPr>
          <p:cNvPr id="4" name="TextBox 3"/>
          <p:cNvSpPr txBox="1"/>
          <p:nvPr/>
        </p:nvSpPr>
        <p:spPr>
          <a:xfrm>
            <a:off x="207705" y="1209096"/>
            <a:ext cx="11083259" cy="5909310"/>
          </a:xfrm>
          <a:prstGeom prst="rect">
            <a:avLst/>
          </a:prstGeom>
          <a:noFill/>
        </p:spPr>
        <p:txBody>
          <a:bodyPr wrap="square" rtlCol="0">
            <a:spAutoFit/>
          </a:bodyPr>
          <a:lstStyle/>
          <a:p>
            <a:r>
              <a:rPr lang="en-US" sz="1400" b="1" dirty="0">
                <a:latin typeface="+mj-lt"/>
              </a:rPr>
              <a:t>Economic </a:t>
            </a:r>
            <a:r>
              <a:rPr lang="en-US" sz="1400" b="1" dirty="0" smtClean="0">
                <a:latin typeface="+mj-lt"/>
              </a:rPr>
              <a:t>Benefits</a:t>
            </a:r>
          </a:p>
          <a:p>
            <a:r>
              <a:rPr lang="en-US" sz="1400" dirty="0">
                <a:latin typeface="+mj-lt"/>
              </a:rPr>
              <a:t>The TechArts </a:t>
            </a:r>
            <a:r>
              <a:rPr lang="en-US" sz="1400" dirty="0" smtClean="0">
                <a:latin typeface="+mj-lt"/>
              </a:rPr>
              <a:t> Digital Journalism Course is designed </a:t>
            </a:r>
            <a:r>
              <a:rPr lang="en-US" sz="1400" dirty="0">
                <a:latin typeface="+mj-lt"/>
              </a:rPr>
              <a:t>to take teens with limited computer skills and move them toward technological self sufficiency and then on to further education and fulfilling careers. We focus on providing training in occupational areas of high </a:t>
            </a:r>
            <a:r>
              <a:rPr lang="en-US" sz="1400" i="1" dirty="0">
                <a:latin typeface="+mj-lt"/>
              </a:rPr>
              <a:t>local </a:t>
            </a:r>
            <a:r>
              <a:rPr lang="en-US" sz="1400" dirty="0" smtClean="0">
                <a:latin typeface="+mj-lt"/>
              </a:rPr>
              <a:t>need. </a:t>
            </a:r>
          </a:p>
          <a:p>
            <a:endParaRPr lang="en-US" sz="1400" dirty="0">
              <a:latin typeface="+mj-lt"/>
            </a:endParaRPr>
          </a:p>
          <a:p>
            <a:r>
              <a:rPr lang="en-US" sz="1400" dirty="0" smtClean="0">
                <a:latin typeface="+mj-lt"/>
              </a:rPr>
              <a:t>CareerSource </a:t>
            </a:r>
            <a:r>
              <a:rPr lang="en-US" sz="1400" dirty="0">
                <a:latin typeface="+mj-lt"/>
              </a:rPr>
              <a:t>has identified 60+ at-risk and out of school </a:t>
            </a:r>
            <a:r>
              <a:rPr lang="en-US" sz="1400" dirty="0" smtClean="0">
                <a:latin typeface="+mj-lt"/>
              </a:rPr>
              <a:t>youth, between the ages 16 – 24, from </a:t>
            </a:r>
            <a:r>
              <a:rPr lang="en-US" sz="1400" dirty="0">
                <a:latin typeface="+mj-lt"/>
              </a:rPr>
              <a:t>Wakulla County for </a:t>
            </a:r>
            <a:r>
              <a:rPr lang="en-US" sz="1400" dirty="0" smtClean="0">
                <a:latin typeface="+mj-lt"/>
              </a:rPr>
              <a:t>our program. Each student will be required to interview for a position in our media production crew. They will be trained in all areas of production but, </a:t>
            </a:r>
            <a:r>
              <a:rPr lang="en-US" sz="1400" dirty="0" smtClean="0"/>
              <a:t>during </a:t>
            </a:r>
            <a:r>
              <a:rPr lang="en-US" sz="1400" dirty="0"/>
              <a:t>the first half of the </a:t>
            </a:r>
            <a:r>
              <a:rPr lang="en-US" sz="1400" dirty="0" smtClean="0"/>
              <a:t>semester, </a:t>
            </a:r>
            <a:r>
              <a:rPr lang="en-US" sz="1400" dirty="0"/>
              <a:t>they </a:t>
            </a:r>
            <a:r>
              <a:rPr lang="en-US" sz="1400" dirty="0" smtClean="0">
                <a:latin typeface="+mj-lt"/>
              </a:rPr>
              <a:t>will work only in the role for which they were selected. These crews will produce the senior’s interactive life lessons.</a:t>
            </a:r>
          </a:p>
          <a:p>
            <a:endParaRPr lang="en-US" sz="1400" dirty="0">
              <a:latin typeface="+mj-lt"/>
            </a:endParaRPr>
          </a:p>
          <a:p>
            <a:r>
              <a:rPr lang="en-US" sz="1400" dirty="0" smtClean="0">
                <a:latin typeface="+mj-lt"/>
              </a:rPr>
              <a:t>During the last half of the semester, students will begin production on </a:t>
            </a:r>
            <a:r>
              <a:rPr lang="en-US" sz="1400" i="1" dirty="0" smtClean="0">
                <a:latin typeface="+mj-lt"/>
              </a:rPr>
              <a:t>their own </a:t>
            </a:r>
            <a:r>
              <a:rPr lang="en-US" sz="1400" dirty="0" smtClean="0">
                <a:latin typeface="+mj-lt"/>
              </a:rPr>
              <a:t>interactive life lesson. In this project they will serve as a ‘crew of one’ managing all aspects of production (pre and post production, audio, visual and interactivity) and will have complete creative control over the final product. </a:t>
            </a:r>
          </a:p>
          <a:p>
            <a:endParaRPr lang="en-US" sz="1400" dirty="0">
              <a:latin typeface="+mj-lt"/>
            </a:endParaRPr>
          </a:p>
          <a:p>
            <a:r>
              <a:rPr lang="en-US" sz="1400" dirty="0">
                <a:latin typeface="+mj-lt"/>
              </a:rPr>
              <a:t>P</a:t>
            </a:r>
            <a:r>
              <a:rPr lang="en-US" sz="1400" dirty="0" smtClean="0">
                <a:latin typeface="+mj-lt"/>
              </a:rPr>
              <a:t>roduction work will be tightly scheduled so that all senior and student life lessons are completed by the last week of the semester. Each Multimedia final product will indicate crew member roles and </a:t>
            </a:r>
            <a:r>
              <a:rPr lang="en-US" sz="1400" dirty="0" smtClean="0"/>
              <a:t>credit each student.</a:t>
            </a:r>
            <a:r>
              <a:rPr lang="en-US" sz="1400" dirty="0" smtClean="0">
                <a:latin typeface="+mj-lt"/>
              </a:rPr>
              <a:t/>
            </a:r>
            <a:br>
              <a:rPr lang="en-US" sz="1400" dirty="0" smtClean="0">
                <a:latin typeface="+mj-lt"/>
              </a:rPr>
            </a:br>
            <a:r>
              <a:rPr lang="en-US" sz="1400" dirty="0" smtClean="0">
                <a:latin typeface="+mj-lt"/>
                <a:hlinkClick r:id="rId2"/>
              </a:rPr>
              <a:t>Production </a:t>
            </a:r>
            <a:r>
              <a:rPr lang="en-US" sz="1400" dirty="0">
                <a:latin typeface="+mj-lt"/>
                <a:hlinkClick r:id="rId2"/>
              </a:rPr>
              <a:t>Course </a:t>
            </a:r>
            <a:r>
              <a:rPr lang="en-US" sz="1400" dirty="0" smtClean="0">
                <a:latin typeface="+mj-lt"/>
                <a:hlinkClick r:id="rId2"/>
              </a:rPr>
              <a:t>Work</a:t>
            </a:r>
            <a:r>
              <a:rPr lang="en-US" sz="1400" dirty="0">
                <a:latin typeface="+mj-lt"/>
                <a:hlinkClick r:id="rId2"/>
              </a:rPr>
              <a:t> </a:t>
            </a:r>
            <a:r>
              <a:rPr lang="en-US" sz="1400" dirty="0" smtClean="0">
                <a:latin typeface="+mj-lt"/>
              </a:rPr>
              <a:t>| </a:t>
            </a:r>
            <a:r>
              <a:rPr lang="en-US" sz="1400" dirty="0" smtClean="0">
                <a:latin typeface="+mj-lt"/>
                <a:hlinkClick r:id="rId3"/>
              </a:rPr>
              <a:t>Occupations</a:t>
            </a:r>
            <a:r>
              <a:rPr lang="en-US" sz="1400" dirty="0">
                <a:latin typeface="+mj-lt"/>
                <a:hlinkClick r:id="rId3"/>
              </a:rPr>
              <a:t>/ Skills </a:t>
            </a:r>
            <a:r>
              <a:rPr lang="en-US" sz="1400" dirty="0" smtClean="0">
                <a:latin typeface="+mj-lt"/>
                <a:hlinkClick r:id="rId3"/>
              </a:rPr>
              <a:t>Learned</a:t>
            </a:r>
            <a:r>
              <a:rPr lang="en-US" sz="1400" dirty="0">
                <a:latin typeface="+mj-lt"/>
              </a:rPr>
              <a:t> </a:t>
            </a:r>
            <a:r>
              <a:rPr lang="en-US" sz="1400" dirty="0" smtClean="0">
                <a:latin typeface="+mj-lt"/>
              </a:rPr>
              <a:t>| </a:t>
            </a:r>
            <a:r>
              <a:rPr lang="en-US" sz="1400" dirty="0" smtClean="0">
                <a:latin typeface="+mj-lt"/>
                <a:hlinkClick r:id="rId4"/>
              </a:rPr>
              <a:t>Certifications</a:t>
            </a:r>
            <a:r>
              <a:rPr lang="en-US" sz="1400" dirty="0">
                <a:latin typeface="+mj-lt"/>
              </a:rPr>
              <a:t/>
            </a:r>
            <a:br>
              <a:rPr lang="en-US" sz="1400" dirty="0">
                <a:latin typeface="+mj-lt"/>
              </a:rPr>
            </a:br>
            <a:r>
              <a:rPr lang="en-US" sz="1400" dirty="0">
                <a:latin typeface="+mj-lt"/>
              </a:rPr>
              <a:t/>
            </a:r>
            <a:br>
              <a:rPr lang="en-US" sz="1400" dirty="0">
                <a:latin typeface="+mj-lt"/>
              </a:rPr>
            </a:br>
            <a:r>
              <a:rPr lang="en-US" sz="1400" b="1" dirty="0" smtClean="0">
                <a:latin typeface="+mj-lt"/>
                <a:ea typeface="Calibri" panose="020F0502020204030204"/>
                <a:cs typeface="Times New Roman" panose="02020603050405020304" pitchFamily="18" charset="0"/>
              </a:rPr>
              <a:t>Academic</a:t>
            </a:r>
            <a:r>
              <a:rPr lang="en-US" sz="1400" dirty="0" smtClean="0">
                <a:latin typeface="+mj-lt"/>
                <a:ea typeface="Calibri" panose="020F0502020204030204"/>
                <a:cs typeface="Times New Roman" panose="02020603050405020304" pitchFamily="18" charset="0"/>
              </a:rPr>
              <a:t> </a:t>
            </a:r>
            <a:r>
              <a:rPr lang="en-US" sz="1400" b="1" dirty="0" smtClean="0">
                <a:latin typeface="+mj-lt"/>
              </a:rPr>
              <a:t>Benefits</a:t>
            </a:r>
            <a:br>
              <a:rPr lang="en-US" sz="1400" b="1" dirty="0" smtClean="0">
                <a:latin typeface="+mj-lt"/>
              </a:rPr>
            </a:br>
            <a:r>
              <a:rPr lang="en-US" sz="1400" dirty="0">
                <a:ea typeface="Calibri" panose="020F0502020204030204"/>
                <a:cs typeface="Times New Roman" panose="02020603050405020304" pitchFamily="18" charset="0"/>
              </a:rPr>
              <a:t>Curricular support for English, history, social studies and life skills </a:t>
            </a:r>
            <a:r>
              <a:rPr lang="en-US" sz="1400" dirty="0" smtClean="0">
                <a:ea typeface="Calibri" panose="020F0502020204030204"/>
                <a:cs typeface="Times New Roman" panose="02020603050405020304" pitchFamily="18" charset="0"/>
              </a:rPr>
              <a:t>classes.</a:t>
            </a:r>
            <a:r>
              <a:rPr lang="en-US" sz="1400" b="1" dirty="0" smtClean="0">
                <a:latin typeface="+mj-lt"/>
              </a:rPr>
              <a:t/>
            </a:r>
            <a:br>
              <a:rPr lang="en-US" sz="1400" b="1" dirty="0" smtClean="0">
                <a:latin typeface="+mj-lt"/>
              </a:rPr>
            </a:br>
            <a:r>
              <a:rPr lang="en-US" sz="1400" dirty="0">
                <a:latin typeface="+mj-lt"/>
                <a:hlinkClick r:id="rId5"/>
              </a:rPr>
              <a:t>Research</a:t>
            </a:r>
            <a:r>
              <a:rPr lang="en-US" sz="1400" dirty="0" smtClean="0">
                <a:latin typeface="+mj-lt"/>
              </a:rPr>
              <a:t> has shown that arts programs improve school performance and accelerate learning in academic areas.</a:t>
            </a:r>
            <a:r>
              <a:rPr lang="en-US" sz="1400" dirty="0">
                <a:latin typeface="+mj-lt"/>
                <a:ea typeface="Calibri" panose="020F0502020204030204"/>
                <a:cs typeface="Times New Roman" panose="02020603050405020304" pitchFamily="18" charset="0"/>
              </a:rPr>
              <a:t/>
            </a:r>
            <a:br>
              <a:rPr lang="en-US" sz="1400" dirty="0">
                <a:latin typeface="+mj-lt"/>
                <a:ea typeface="Calibri" panose="020F0502020204030204"/>
                <a:cs typeface="Times New Roman" panose="02020603050405020304" pitchFamily="18" charset="0"/>
              </a:rPr>
            </a:br>
            <a:r>
              <a:rPr lang="en-US" sz="1400" dirty="0">
                <a:latin typeface="+mj-lt"/>
                <a:ea typeface="Calibri" panose="020F0502020204030204"/>
                <a:cs typeface="Times New Roman" panose="02020603050405020304" pitchFamily="18" charset="0"/>
              </a:rPr>
              <a:t/>
            </a:r>
            <a:br>
              <a:rPr lang="en-US" sz="1400" dirty="0">
                <a:latin typeface="+mj-lt"/>
                <a:ea typeface="Calibri" panose="020F0502020204030204"/>
                <a:cs typeface="Times New Roman" panose="02020603050405020304" pitchFamily="18" charset="0"/>
              </a:rPr>
            </a:br>
            <a:r>
              <a:rPr lang="en-US" sz="1400" b="1" dirty="0" smtClean="0">
                <a:latin typeface="+mj-lt"/>
                <a:ea typeface="Calibri" panose="020F0502020204030204"/>
                <a:cs typeface="Times New Roman" panose="02020603050405020304" pitchFamily="18" charset="0"/>
              </a:rPr>
              <a:t>Social </a:t>
            </a:r>
            <a:r>
              <a:rPr lang="en-US" sz="1400" b="1" dirty="0" smtClean="0">
                <a:latin typeface="+mj-lt"/>
              </a:rPr>
              <a:t>Benefits</a:t>
            </a:r>
            <a:br>
              <a:rPr lang="en-US" sz="1400" b="1" dirty="0" smtClean="0">
                <a:latin typeface="+mj-lt"/>
              </a:rPr>
            </a:br>
            <a:r>
              <a:rPr lang="en-US" sz="1400" i="1" dirty="0">
                <a:latin typeface="+mj-lt"/>
              </a:rPr>
              <a:t>Helps </a:t>
            </a:r>
            <a:r>
              <a:rPr lang="en-US" sz="1400" i="1" dirty="0" smtClean="0">
                <a:latin typeface="+mj-lt"/>
              </a:rPr>
              <a:t>teens </a:t>
            </a:r>
            <a:r>
              <a:rPr lang="en-US" sz="1400" dirty="0" smtClean="0">
                <a:latin typeface="+mj-lt"/>
              </a:rPr>
              <a:t/>
            </a:r>
            <a:br>
              <a:rPr lang="en-US" sz="1400" dirty="0" smtClean="0">
                <a:latin typeface="+mj-lt"/>
              </a:rPr>
            </a:br>
            <a:r>
              <a:rPr lang="en-US" sz="1400" dirty="0" smtClean="0">
                <a:latin typeface="+mj-lt"/>
              </a:rPr>
              <a:t>           Adopt a long range view ( </a:t>
            </a:r>
            <a:r>
              <a:rPr lang="en-US" sz="1400" dirty="0" smtClean="0">
                <a:latin typeface="+mj-lt"/>
                <a:hlinkClick r:id="rId6"/>
              </a:rPr>
              <a:t>Bill’s timeline </a:t>
            </a:r>
            <a:r>
              <a:rPr lang="en-US" sz="1400" dirty="0" smtClean="0">
                <a:latin typeface="+mj-lt"/>
              </a:rPr>
              <a:t>| </a:t>
            </a:r>
            <a:r>
              <a:rPr lang="en-US" sz="1400" dirty="0" smtClean="0">
                <a:latin typeface="+mj-lt"/>
                <a:hlinkClick r:id="rId7"/>
              </a:rPr>
              <a:t>Tony’s timeline</a:t>
            </a:r>
            <a:r>
              <a:rPr lang="en-US" sz="1400" dirty="0" smtClean="0">
                <a:latin typeface="+mj-lt"/>
              </a:rPr>
              <a:t> ) </a:t>
            </a:r>
            <a:r>
              <a:rPr lang="en-US" sz="1400" dirty="0">
                <a:sym typeface="Wingdings" panose="05000000000000000000" pitchFamily="2" charset="2"/>
              </a:rPr>
              <a:t></a:t>
            </a:r>
            <a:r>
              <a:rPr lang="en-US" sz="1400" dirty="0"/>
              <a:t>content from </a:t>
            </a:r>
            <a:r>
              <a:rPr lang="en-US" sz="1400" dirty="0">
                <a:hlinkClick r:id="rId8" action="ppaction://hlinksldjump"/>
              </a:rPr>
              <a:t>older tech arts project</a:t>
            </a:r>
            <a:endParaRPr lang="en-US" sz="1400" dirty="0"/>
          </a:p>
          <a:p>
            <a:r>
              <a:rPr lang="en-US" sz="1400" dirty="0" smtClean="0">
                <a:latin typeface="+mj-lt"/>
              </a:rPr>
              <a:t>           Take </a:t>
            </a:r>
            <a:r>
              <a:rPr lang="en-US" sz="1400" dirty="0">
                <a:latin typeface="+mj-lt"/>
              </a:rPr>
              <a:t>inventory of own priorities and </a:t>
            </a:r>
            <a:r>
              <a:rPr lang="en-US" sz="1400" dirty="0" smtClean="0">
                <a:latin typeface="+mj-lt"/>
              </a:rPr>
              <a:t>relationships </a:t>
            </a:r>
          </a:p>
          <a:p>
            <a:r>
              <a:rPr lang="en-US" sz="1400" dirty="0" smtClean="0">
                <a:latin typeface="+mj-lt"/>
              </a:rPr>
              <a:t>           Reflect on issues related to </a:t>
            </a:r>
            <a:r>
              <a:rPr lang="en-US" sz="1400" i="1" dirty="0" smtClean="0">
                <a:latin typeface="+mj-lt"/>
              </a:rPr>
              <a:t>character </a:t>
            </a:r>
            <a:r>
              <a:rPr lang="en-US" sz="1400" dirty="0"/>
              <a:t>(</a:t>
            </a:r>
            <a:r>
              <a:rPr lang="en-US" sz="1400" dirty="0">
                <a:hlinkClick r:id="rId9" action="ppaction://hlinksldjump"/>
              </a:rPr>
              <a:t>examples of students’ writing</a:t>
            </a:r>
            <a:r>
              <a:rPr lang="en-US" sz="1400" dirty="0" smtClean="0"/>
              <a:t>) </a:t>
            </a:r>
            <a:r>
              <a:rPr lang="en-US" sz="1400" dirty="0">
                <a:sym typeface="Wingdings" panose="05000000000000000000" pitchFamily="2" charset="2"/>
              </a:rPr>
              <a:t></a:t>
            </a:r>
            <a:r>
              <a:rPr lang="en-US" sz="1400" dirty="0"/>
              <a:t>content from </a:t>
            </a:r>
            <a:r>
              <a:rPr lang="en-US" sz="1400" dirty="0">
                <a:hlinkClick r:id="rId8" action="ppaction://hlinksldjump"/>
              </a:rPr>
              <a:t>older tech arts </a:t>
            </a:r>
            <a:r>
              <a:rPr lang="en-US" sz="1400" dirty="0" smtClean="0">
                <a:hlinkClick r:id="rId8" action="ppaction://hlinksldjump"/>
              </a:rPr>
              <a:t>project</a:t>
            </a:r>
            <a:endParaRPr lang="en-US" sz="1400" dirty="0" smtClean="0"/>
          </a:p>
          <a:p>
            <a:r>
              <a:rPr lang="en-US" sz="1400" dirty="0" smtClean="0"/>
              <a:t>           Build confidence (Publishing own content to world, Member of a media crew)</a:t>
            </a:r>
            <a:endParaRPr lang="en-US" sz="1400" dirty="0"/>
          </a:p>
        </p:txBody>
      </p:sp>
      <p:sp>
        <p:nvSpPr>
          <p:cNvPr id="7" name="TextBox 6"/>
          <p:cNvSpPr txBox="1"/>
          <p:nvPr/>
        </p:nvSpPr>
        <p:spPr>
          <a:xfrm>
            <a:off x="9593611" y="6399997"/>
            <a:ext cx="1738296" cy="307777"/>
          </a:xfrm>
          <a:prstGeom prst="rect">
            <a:avLst/>
          </a:prstGeom>
          <a:noFill/>
        </p:spPr>
        <p:txBody>
          <a:bodyPr wrap="none" rtlCol="0">
            <a:spAutoFit/>
          </a:bodyPr>
          <a:lstStyle/>
          <a:p>
            <a:r>
              <a:rPr lang="en-US" sz="1400" dirty="0" smtClean="0">
                <a:latin typeface="+mj-lt"/>
                <a:hlinkClick r:id="rId10" action="ppaction://hlinksldjump"/>
              </a:rPr>
              <a:t>Back to Elevator Pitch</a:t>
            </a:r>
            <a:endParaRPr lang="en-US" sz="1400" dirty="0">
              <a:latin typeface="+mj-lt"/>
            </a:endParaRPr>
          </a:p>
        </p:txBody>
      </p:sp>
      <p:sp>
        <p:nvSpPr>
          <p:cNvPr id="8" name="Action Button: Home 7">
            <a:hlinkClick r:id="rId11" action="ppaction://hlinksldjump" highlightClick="1"/>
          </p:cNvPr>
          <p:cNvSpPr/>
          <p:nvPr/>
        </p:nvSpPr>
        <p:spPr>
          <a:xfrm>
            <a:off x="11331907" y="6149303"/>
            <a:ext cx="665081" cy="520209"/>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438298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220" y="210426"/>
            <a:ext cx="11662579" cy="730139"/>
          </a:xfrm>
        </p:spPr>
        <p:txBody>
          <a:bodyPr>
            <a:normAutofit fontScale="90000"/>
          </a:bodyPr>
          <a:lstStyle/>
          <a:p>
            <a:r>
              <a:rPr lang="en-US" sz="2700" b="1" dirty="0" smtClean="0"/>
              <a:t>Seniors</a:t>
            </a:r>
            <a:r>
              <a:rPr lang="en-US" sz="2400" b="1" dirty="0" smtClean="0"/>
              <a:t/>
            </a:r>
            <a:br>
              <a:rPr lang="en-US" sz="2400" b="1" dirty="0" smtClean="0"/>
            </a:br>
            <a:r>
              <a:rPr lang="en-US" sz="1600" i="1" dirty="0" smtClean="0"/>
              <a:t>This </a:t>
            </a:r>
            <a:r>
              <a:rPr lang="en-US" sz="1600" i="1" dirty="0"/>
              <a:t>oral history project uses the digital arts to bridge the generational divide and bring the moderating voices of our seniors into the </a:t>
            </a:r>
            <a:r>
              <a:rPr lang="en-US" sz="1600" i="1" dirty="0" smtClean="0"/>
              <a:t>daily discourse. Seniors participate by reviewing their lives and identifying important milestones in their personal timelines and sharing one experience that taught them something about life. This self-narrative activity can involve writing, drawing, an audio recorded interview or all three approaches.</a:t>
            </a:r>
            <a:endParaRPr lang="en-US" sz="1600" b="1" i="1" dirty="0"/>
          </a:p>
        </p:txBody>
      </p:sp>
      <p:sp>
        <p:nvSpPr>
          <p:cNvPr id="4" name="Rectangle 3"/>
          <p:cNvSpPr/>
          <p:nvPr/>
        </p:nvSpPr>
        <p:spPr>
          <a:xfrm>
            <a:off x="199220" y="5920159"/>
            <a:ext cx="7916080" cy="646331"/>
          </a:xfrm>
          <a:prstGeom prst="rect">
            <a:avLst/>
          </a:prstGeom>
        </p:spPr>
        <p:txBody>
          <a:bodyPr wrap="square">
            <a:spAutoFit/>
          </a:bodyPr>
          <a:lstStyle/>
          <a:p>
            <a:r>
              <a:rPr lang="en-US" i="1" dirty="0" smtClean="0"/>
              <a:t>“</a:t>
            </a:r>
            <a:r>
              <a:rPr lang="en-US" i="1" dirty="0"/>
              <a:t>If we could sell our experiences for what they cost us, we’d all be millionaires</a:t>
            </a:r>
            <a:r>
              <a:rPr lang="en-US" i="1" dirty="0" smtClean="0"/>
              <a:t>.”</a:t>
            </a:r>
            <a:br>
              <a:rPr lang="en-US" i="1" dirty="0" smtClean="0"/>
            </a:br>
            <a:r>
              <a:rPr lang="en-US" i="1" dirty="0" smtClean="0"/>
              <a:t>— Abigail </a:t>
            </a:r>
            <a:r>
              <a:rPr lang="en-US" i="1" dirty="0"/>
              <a:t>Van </a:t>
            </a:r>
            <a:r>
              <a:rPr lang="en-US" i="1" dirty="0" smtClean="0"/>
              <a:t>Buren</a:t>
            </a:r>
            <a:endParaRPr lang="en-US" dirty="0"/>
          </a:p>
        </p:txBody>
      </p:sp>
      <p:sp>
        <p:nvSpPr>
          <p:cNvPr id="5" name="Rectangle 4"/>
          <p:cNvSpPr/>
          <p:nvPr/>
        </p:nvSpPr>
        <p:spPr>
          <a:xfrm>
            <a:off x="199220" y="1091607"/>
            <a:ext cx="11899900" cy="3754874"/>
          </a:xfrm>
          <a:prstGeom prst="rect">
            <a:avLst/>
          </a:prstGeom>
        </p:spPr>
        <p:txBody>
          <a:bodyPr wrap="square">
            <a:spAutoFit/>
          </a:bodyPr>
          <a:lstStyle/>
          <a:p>
            <a:r>
              <a:rPr lang="en-US" sz="1400" b="1" dirty="0" smtClean="0">
                <a:latin typeface="+mj-lt"/>
                <a:ea typeface="Times New Roman" panose="02020603050405020304" pitchFamily="18" charset="0"/>
              </a:rPr>
              <a:t>Social Benefits</a:t>
            </a:r>
            <a:r>
              <a:rPr lang="en-US" sz="1400" dirty="0" smtClean="0">
                <a:latin typeface="+mj-lt"/>
                <a:ea typeface="Times New Roman" panose="02020603050405020304" pitchFamily="18" charset="0"/>
              </a:rPr>
              <a:t/>
            </a:r>
            <a:br>
              <a:rPr lang="en-US" sz="1400" dirty="0" smtClean="0">
                <a:latin typeface="+mj-lt"/>
                <a:ea typeface="Times New Roman" panose="02020603050405020304" pitchFamily="18" charset="0"/>
              </a:rPr>
            </a:br>
            <a:r>
              <a:rPr lang="en-US" sz="1400" dirty="0" smtClean="0">
                <a:latin typeface="+mj-lt"/>
              </a:rPr>
              <a:t>Digital </a:t>
            </a:r>
            <a:r>
              <a:rPr lang="en-US" sz="1400" dirty="0">
                <a:latin typeface="+mj-lt"/>
              </a:rPr>
              <a:t>technologies now drive social interactions and this leaves many of our seniors out of the conversation.  (Meanwhile, our youth are inundated with streams of information, mostly void of meaningful content.) This project uses </a:t>
            </a:r>
            <a:r>
              <a:rPr lang="en-US" sz="1400" dirty="0" smtClean="0">
                <a:latin typeface="+mj-lt"/>
              </a:rPr>
              <a:t>the digital arts </a:t>
            </a:r>
            <a:r>
              <a:rPr lang="en-US" sz="1400" dirty="0">
                <a:latin typeface="+mj-lt"/>
              </a:rPr>
              <a:t>to </a:t>
            </a:r>
            <a:r>
              <a:rPr lang="en-US" sz="1400" dirty="0" smtClean="0">
                <a:latin typeface="+mj-lt"/>
              </a:rPr>
              <a:t>showcase the </a:t>
            </a:r>
            <a:r>
              <a:rPr lang="en-US" sz="1400" dirty="0">
                <a:latin typeface="+mj-lt"/>
              </a:rPr>
              <a:t>wisdom of our </a:t>
            </a:r>
            <a:r>
              <a:rPr lang="en-US" sz="1400" dirty="0" smtClean="0">
                <a:latin typeface="+mj-lt"/>
              </a:rPr>
              <a:t>seniors and give them the o</a:t>
            </a:r>
            <a:r>
              <a:rPr lang="en-US" sz="1400" dirty="0" smtClean="0">
                <a:ea typeface="Calibri" panose="020F0502020204030204"/>
                <a:cs typeface="Times New Roman" panose="02020603050405020304" pitchFamily="18" charset="0"/>
              </a:rPr>
              <a:t>pportunity </a:t>
            </a:r>
            <a:r>
              <a:rPr lang="en-US" sz="1400" dirty="0">
                <a:ea typeface="Calibri" panose="020F0502020204030204"/>
                <a:cs typeface="Times New Roman" panose="02020603050405020304" pitchFamily="18" charset="0"/>
              </a:rPr>
              <a:t>to contribute to the cultural dialogue.</a:t>
            </a:r>
          </a:p>
          <a:p>
            <a:endParaRPr lang="en-US" sz="1400" dirty="0">
              <a:latin typeface="+mj-lt"/>
              <a:ea typeface="Times New Roman" panose="02020603050405020304" pitchFamily="18" charset="0"/>
            </a:endParaRPr>
          </a:p>
          <a:p>
            <a:r>
              <a:rPr lang="en-US" sz="1400" b="1" dirty="0" smtClean="0">
                <a:latin typeface="+mj-lt"/>
                <a:ea typeface="Times New Roman" panose="02020603050405020304" pitchFamily="18" charset="0"/>
              </a:rPr>
              <a:t>Health Benefits</a:t>
            </a:r>
            <a:br>
              <a:rPr lang="en-US" sz="1400" b="1" dirty="0" smtClean="0">
                <a:latin typeface="+mj-lt"/>
                <a:ea typeface="Times New Roman" panose="02020603050405020304" pitchFamily="18" charset="0"/>
              </a:rPr>
            </a:br>
            <a:r>
              <a:rPr lang="en-US" sz="1400" b="1" dirty="0" smtClean="0">
                <a:solidFill>
                  <a:schemeClr val="bg2">
                    <a:lumMod val="50000"/>
                  </a:schemeClr>
                </a:solidFill>
                <a:latin typeface="+mj-lt"/>
                <a:ea typeface="Times New Roman" panose="02020603050405020304" pitchFamily="18" charset="0"/>
              </a:rPr>
              <a:t>Physical Health improved by Self-Narrative Activity</a:t>
            </a:r>
          </a:p>
          <a:p>
            <a:r>
              <a:rPr lang="en-US" sz="1400" dirty="0" smtClean="0">
                <a:latin typeface="+mj-lt"/>
                <a:ea typeface="Times New Roman" panose="02020603050405020304" pitchFamily="18" charset="0"/>
              </a:rPr>
              <a:t>The </a:t>
            </a:r>
            <a:r>
              <a:rPr lang="en-US" sz="1400" dirty="0">
                <a:latin typeface="+mj-lt"/>
                <a:ea typeface="Times New Roman" panose="02020603050405020304" pitchFamily="18" charset="0"/>
              </a:rPr>
              <a:t>scientific research on the benefits of so-called expressive writing is surprisingly vast. Studies have shown that writing about oneself and personal experiences can </a:t>
            </a:r>
            <a:r>
              <a:rPr lang="en-US" sz="1400" u="sng" dirty="0">
                <a:solidFill>
                  <a:srgbClr val="0000FF"/>
                </a:solidFill>
                <a:latin typeface="+mj-lt"/>
                <a:ea typeface="Times New Roman" panose="02020603050405020304" pitchFamily="18" charset="0"/>
                <a:hlinkClick r:id="rId2"/>
              </a:rPr>
              <a:t>improve mood disorders</a:t>
            </a:r>
            <a:r>
              <a:rPr lang="en-US" sz="1400" dirty="0">
                <a:latin typeface="+mj-lt"/>
                <a:ea typeface="Times New Roman" panose="02020603050405020304" pitchFamily="18" charset="0"/>
              </a:rPr>
              <a:t>, help reduce symptoms </a:t>
            </a:r>
            <a:r>
              <a:rPr lang="en-US" sz="1400" u="sng" dirty="0">
                <a:solidFill>
                  <a:srgbClr val="0000FF"/>
                </a:solidFill>
                <a:latin typeface="+mj-lt"/>
                <a:ea typeface="Times New Roman" panose="02020603050405020304" pitchFamily="18" charset="0"/>
                <a:hlinkClick r:id="rId3"/>
              </a:rPr>
              <a:t>among cancer patients</a:t>
            </a:r>
            <a:r>
              <a:rPr lang="en-US" sz="1400" dirty="0">
                <a:latin typeface="+mj-lt"/>
                <a:ea typeface="Times New Roman" panose="02020603050405020304" pitchFamily="18" charset="0"/>
              </a:rPr>
              <a:t>, improve a person’s health after a heart attack, reduce doctor visits and even </a:t>
            </a:r>
            <a:r>
              <a:rPr lang="en-US" sz="1400" u="sng" dirty="0">
                <a:solidFill>
                  <a:srgbClr val="0000FF"/>
                </a:solidFill>
                <a:latin typeface="+mj-lt"/>
                <a:ea typeface="Times New Roman" panose="02020603050405020304" pitchFamily="18" charset="0"/>
                <a:hlinkClick r:id="rId4"/>
              </a:rPr>
              <a:t>boost memory</a:t>
            </a:r>
            <a:r>
              <a:rPr lang="en-US" sz="1400" dirty="0">
                <a:latin typeface="+mj-lt"/>
                <a:ea typeface="Times New Roman" panose="02020603050405020304" pitchFamily="18" charset="0"/>
              </a:rPr>
              <a:t>. Now researchers are studying whether the power of writing — and then rewriting — your personal story can lead to behavioral changes and improve happiness. The concept is based on the idea that we all have a personal narrative that shapes our view of the world and </a:t>
            </a:r>
            <a:r>
              <a:rPr lang="en-US" sz="1400" dirty="0" smtClean="0">
                <a:latin typeface="+mj-lt"/>
                <a:ea typeface="Times New Roman" panose="02020603050405020304" pitchFamily="18" charset="0"/>
              </a:rPr>
              <a:t>ourselves…Some </a:t>
            </a:r>
            <a:r>
              <a:rPr lang="en-US" sz="1400" dirty="0">
                <a:latin typeface="+mj-lt"/>
                <a:ea typeface="Times New Roman" panose="02020603050405020304" pitchFamily="18" charset="0"/>
              </a:rPr>
              <a:t>researchers believe that by writing and then editing our own stories, we can change our perceptions of ourselves and identify obstacles that stand in the way of better health.</a:t>
            </a:r>
            <a:br>
              <a:rPr lang="en-US" sz="1400" dirty="0">
                <a:latin typeface="+mj-lt"/>
                <a:ea typeface="Times New Roman" panose="02020603050405020304" pitchFamily="18" charset="0"/>
              </a:rPr>
            </a:br>
            <a:r>
              <a:rPr lang="en-US" sz="1400" dirty="0">
                <a:latin typeface="+mj-lt"/>
                <a:ea typeface="Times New Roman" panose="02020603050405020304" pitchFamily="18" charset="0"/>
                <a:hlinkClick r:id="rId5"/>
              </a:rPr>
              <a:t>http://well.blogs.nytimes.com/2015/01/19/writing-your-way-to-happiness</a:t>
            </a:r>
            <a:r>
              <a:rPr lang="en-US" sz="1400" dirty="0" smtClean="0">
                <a:latin typeface="+mj-lt"/>
                <a:ea typeface="Times New Roman" panose="02020603050405020304" pitchFamily="18" charset="0"/>
                <a:hlinkClick r:id="rId5"/>
              </a:rPr>
              <a:t>/</a:t>
            </a:r>
            <a:endParaRPr lang="en-US" sz="1400" dirty="0" smtClean="0">
              <a:latin typeface="+mj-lt"/>
              <a:ea typeface="Times New Roman" panose="02020603050405020304" pitchFamily="18" charset="0"/>
            </a:endParaRPr>
          </a:p>
          <a:p>
            <a:endParaRPr lang="en-US" sz="1400" dirty="0">
              <a:effectLst/>
              <a:latin typeface="+mj-lt"/>
              <a:ea typeface="Times New Roman" panose="02020603050405020304" pitchFamily="18" charset="0"/>
            </a:endParaRPr>
          </a:p>
          <a:p>
            <a:r>
              <a:rPr lang="en-US" sz="1400" b="1" dirty="0">
                <a:solidFill>
                  <a:schemeClr val="bg2">
                    <a:lumMod val="50000"/>
                  </a:schemeClr>
                </a:solidFill>
                <a:latin typeface="+mj-lt"/>
                <a:ea typeface="Calibri" panose="020F0502020204030204"/>
                <a:cs typeface="Times New Roman" panose="02020603050405020304" pitchFamily="18" charset="0"/>
              </a:rPr>
              <a:t>Making Art Tied to Fewer Cognitive Problems in Old Age</a:t>
            </a:r>
            <a:r>
              <a:rPr lang="en-US" sz="1400" dirty="0">
                <a:solidFill>
                  <a:srgbClr val="333333"/>
                </a:solidFill>
                <a:latin typeface="+mj-lt"/>
                <a:ea typeface="Calibri" panose="020F0502020204030204"/>
                <a:cs typeface="Times New Roman" panose="02020603050405020304" pitchFamily="18" charset="0"/>
              </a:rPr>
              <a:t/>
            </a:r>
            <a:br>
              <a:rPr lang="en-US" sz="1400" dirty="0">
                <a:solidFill>
                  <a:srgbClr val="333333"/>
                </a:solidFill>
                <a:latin typeface="+mj-lt"/>
                <a:ea typeface="Calibri" panose="020F0502020204030204"/>
                <a:cs typeface="Times New Roman" panose="02020603050405020304" pitchFamily="18" charset="0"/>
              </a:rPr>
            </a:br>
            <a:r>
              <a:rPr lang="en-US" sz="1400" u="sng" dirty="0">
                <a:solidFill>
                  <a:srgbClr val="0000FF"/>
                </a:solidFill>
                <a:latin typeface="+mj-lt"/>
                <a:ea typeface="Calibri" panose="020F0502020204030204"/>
                <a:cs typeface="Times New Roman" panose="02020603050405020304" pitchFamily="18" charset="0"/>
                <a:hlinkClick r:id="rId6"/>
              </a:rPr>
              <a:t>http://www.psmag.com/health-and-behavior/making-art-tied-to-fewer-cognitive-problems-in-old-age</a:t>
            </a:r>
            <a:endParaRPr lang="en-US" sz="1400" u="sng" dirty="0">
              <a:solidFill>
                <a:srgbClr val="0000FF"/>
              </a:solidFill>
              <a:latin typeface="+mj-lt"/>
              <a:ea typeface="Calibri" panose="020F0502020204030204"/>
              <a:cs typeface="Times New Roman" panose="02020603050405020304" pitchFamily="18" charset="0"/>
            </a:endParaRPr>
          </a:p>
          <a:p>
            <a:endParaRPr lang="en-US" sz="1400" dirty="0">
              <a:effectLst/>
              <a:latin typeface="Times New Roman" panose="02020603050405020304" pitchFamily="18" charset="0"/>
              <a:ea typeface="Times New Roman" panose="02020603050405020304" pitchFamily="18" charset="0"/>
            </a:endParaRPr>
          </a:p>
        </p:txBody>
      </p:sp>
      <p:sp>
        <p:nvSpPr>
          <p:cNvPr id="3" name="TextBox 2"/>
          <p:cNvSpPr txBox="1"/>
          <p:nvPr/>
        </p:nvSpPr>
        <p:spPr>
          <a:xfrm>
            <a:off x="199220" y="5429956"/>
            <a:ext cx="3230693" cy="369332"/>
          </a:xfrm>
          <a:prstGeom prst="rect">
            <a:avLst/>
          </a:prstGeom>
          <a:noFill/>
        </p:spPr>
        <p:txBody>
          <a:bodyPr wrap="none" rtlCol="0">
            <a:spAutoFit/>
          </a:bodyPr>
          <a:lstStyle/>
          <a:p>
            <a:r>
              <a:rPr lang="en-US" dirty="0" smtClean="0">
                <a:hlinkClick r:id="rId7" action="ppaction://hlinksldjump"/>
              </a:rPr>
              <a:t>Examples of Seniors’ Life Lessons</a:t>
            </a:r>
            <a:endParaRPr lang="en-US" dirty="0"/>
          </a:p>
        </p:txBody>
      </p:sp>
      <p:sp>
        <p:nvSpPr>
          <p:cNvPr id="8" name="TextBox 7"/>
          <p:cNvSpPr txBox="1"/>
          <p:nvPr/>
        </p:nvSpPr>
        <p:spPr>
          <a:xfrm>
            <a:off x="9637331" y="6412601"/>
            <a:ext cx="1738296" cy="307777"/>
          </a:xfrm>
          <a:prstGeom prst="rect">
            <a:avLst/>
          </a:prstGeom>
          <a:noFill/>
        </p:spPr>
        <p:txBody>
          <a:bodyPr wrap="none" rtlCol="0">
            <a:spAutoFit/>
          </a:bodyPr>
          <a:lstStyle/>
          <a:p>
            <a:r>
              <a:rPr lang="en-US" sz="1400" dirty="0" smtClean="0">
                <a:latin typeface="+mj-lt"/>
                <a:hlinkClick r:id="rId8" action="ppaction://hlinksldjump"/>
              </a:rPr>
              <a:t>Back to Elevator Pitch</a:t>
            </a:r>
            <a:endParaRPr lang="en-US" sz="1400" dirty="0">
              <a:latin typeface="+mj-lt"/>
            </a:endParaRPr>
          </a:p>
        </p:txBody>
      </p:sp>
      <p:sp>
        <p:nvSpPr>
          <p:cNvPr id="9" name="Action Button: Home 8">
            <a:hlinkClick r:id="rId9" action="ppaction://hlinksldjump" highlightClick="1"/>
          </p:cNvPr>
          <p:cNvSpPr/>
          <p:nvPr/>
        </p:nvSpPr>
        <p:spPr>
          <a:xfrm>
            <a:off x="11382374" y="6202837"/>
            <a:ext cx="665081" cy="520209"/>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246423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2702" y="290756"/>
            <a:ext cx="11779898" cy="487120"/>
          </a:xfrm>
        </p:spPr>
        <p:txBody>
          <a:bodyPr>
            <a:noAutofit/>
          </a:bodyPr>
          <a:lstStyle/>
          <a:p>
            <a:pPr algn="l"/>
            <a:r>
              <a:rPr lang="en-US" b="1" dirty="0" smtClean="0">
                <a:latin typeface="+mj-lt"/>
              </a:rPr>
              <a:t>Community </a:t>
            </a:r>
            <a:r>
              <a:rPr lang="en-US" b="1" dirty="0">
                <a:latin typeface="+mj-lt"/>
              </a:rPr>
              <a:t/>
            </a:r>
            <a:br>
              <a:rPr lang="en-US" b="1" dirty="0">
                <a:latin typeface="+mj-lt"/>
              </a:rPr>
            </a:br>
            <a:r>
              <a:rPr lang="en-US" sz="1400" i="1" dirty="0" smtClean="0">
                <a:latin typeface="+mj-lt"/>
                <a:cs typeface="Times New Roman" panose="02020603050405020304" pitchFamily="18" charset="0"/>
              </a:rPr>
              <a:t>Our community will have access to a</a:t>
            </a:r>
            <a:r>
              <a:rPr lang="en-US" sz="1400" i="1" dirty="0">
                <a:latin typeface="+mj-lt"/>
                <a:cs typeface="Times New Roman" panose="02020603050405020304" pitchFamily="18" charset="0"/>
              </a:rPr>
              <a:t> </a:t>
            </a:r>
            <a:r>
              <a:rPr lang="en-US" sz="1400" i="1" dirty="0" smtClean="0">
                <a:latin typeface="+mj-lt"/>
                <a:ea typeface="Calibri" panose="020F0502020204030204"/>
                <a:cs typeface="Times New Roman" panose="02020603050405020304" pitchFamily="18" charset="0"/>
              </a:rPr>
              <a:t>database </a:t>
            </a:r>
            <a:r>
              <a:rPr lang="en-US" sz="1400" i="1" dirty="0">
                <a:latin typeface="+mj-lt"/>
                <a:ea typeface="Calibri" panose="020F0502020204030204"/>
                <a:cs typeface="Times New Roman" panose="02020603050405020304" pitchFamily="18" charset="0"/>
              </a:rPr>
              <a:t>of </a:t>
            </a:r>
            <a:r>
              <a:rPr lang="en-US" sz="1400" i="1" dirty="0" smtClean="0">
                <a:latin typeface="+mj-lt"/>
                <a:ea typeface="Calibri" panose="020F0502020204030204"/>
                <a:cs typeface="Times New Roman" panose="02020603050405020304" pitchFamily="18" charset="0"/>
              </a:rPr>
              <a:t>life lessons shared by our local seniors. </a:t>
            </a:r>
            <a:r>
              <a:rPr lang="en-US" sz="1400" i="1" dirty="0"/>
              <a:t>Wakulla County has undergone tremendous change within this current generation: weather disasters, extreme poverty of the 1900s, racial strife, establishment of Wakulla Springs, tourism booms, nationally </a:t>
            </a:r>
            <a:r>
              <a:rPr lang="en-US" sz="1400" i="1" dirty="0" smtClean="0"/>
              <a:t>acclaimed </a:t>
            </a:r>
            <a:r>
              <a:rPr lang="en-US" sz="1400" i="1" dirty="0"/>
              <a:t>water shows and Hollywood movie productions, surging residential growth, a shift away from a fishing economy and an historic oil spill. These public events intersect with and inform our seniors’ personal timelines and provide a wealth of valuable life experience we all can learn from.</a:t>
            </a:r>
            <a:endParaRPr lang="en-US" sz="1400" i="1" dirty="0">
              <a:latin typeface="+mj-lt"/>
              <a:ea typeface="Calibri" panose="020F0502020204030204"/>
              <a:cs typeface="Times New Roman" panose="02020603050405020304" pitchFamily="18" charset="0"/>
            </a:endParaRPr>
          </a:p>
        </p:txBody>
      </p:sp>
      <p:sp>
        <p:nvSpPr>
          <p:cNvPr id="4" name="TextBox 3"/>
          <p:cNvSpPr txBox="1"/>
          <p:nvPr/>
        </p:nvSpPr>
        <p:spPr>
          <a:xfrm>
            <a:off x="132702" y="1592535"/>
            <a:ext cx="10949411" cy="3323987"/>
          </a:xfrm>
          <a:prstGeom prst="rect">
            <a:avLst/>
          </a:prstGeom>
          <a:noFill/>
        </p:spPr>
        <p:txBody>
          <a:bodyPr wrap="square" rtlCol="0">
            <a:spAutoFit/>
          </a:bodyPr>
          <a:lstStyle/>
          <a:p>
            <a:r>
              <a:rPr lang="en-US" sz="1400" b="1" dirty="0" smtClean="0"/>
              <a:t>Economic Benefits</a:t>
            </a:r>
            <a:br>
              <a:rPr lang="en-US" sz="1400" b="1" dirty="0" smtClean="0"/>
            </a:br>
            <a:r>
              <a:rPr lang="en-US" sz="1400" dirty="0"/>
              <a:t>Our entire community benefits when youth gain the skills necessary to compete and succeed in our Internet-connected economy</a:t>
            </a:r>
            <a:r>
              <a:rPr lang="en-US" sz="1400" dirty="0" smtClean="0"/>
              <a:t>.</a:t>
            </a:r>
            <a:br>
              <a:rPr lang="en-US" sz="1400" dirty="0" smtClean="0"/>
            </a:br>
            <a:r>
              <a:rPr lang="en-US" sz="1400" dirty="0" smtClean="0"/>
              <a:t>We </a:t>
            </a:r>
            <a:r>
              <a:rPr lang="en-US" sz="1400" dirty="0"/>
              <a:t>focus on providing training in occupational areas of high </a:t>
            </a:r>
            <a:r>
              <a:rPr lang="en-US" sz="1400" i="1" dirty="0"/>
              <a:t>local </a:t>
            </a:r>
            <a:r>
              <a:rPr lang="en-US" sz="1400" dirty="0"/>
              <a:t>need like </a:t>
            </a:r>
            <a:r>
              <a:rPr lang="en-US" sz="1400" dirty="0" smtClean="0">
                <a:hlinkClick r:id="rId2"/>
              </a:rPr>
              <a:t>Software </a:t>
            </a:r>
            <a:r>
              <a:rPr lang="en-US" sz="1400" dirty="0">
                <a:hlinkClick r:id="rId2"/>
              </a:rPr>
              <a:t>and </a:t>
            </a:r>
            <a:r>
              <a:rPr lang="en-US" sz="1400" dirty="0" smtClean="0">
                <a:hlinkClick r:id="rId2"/>
              </a:rPr>
              <a:t>Application Development</a:t>
            </a:r>
            <a:r>
              <a:rPr lang="en-US" sz="1400" dirty="0" smtClean="0"/>
              <a:t>.</a:t>
            </a:r>
          </a:p>
          <a:p>
            <a:endParaRPr lang="en-US" sz="1400" dirty="0"/>
          </a:p>
          <a:p>
            <a:r>
              <a:rPr lang="en-US" sz="1400" b="1" dirty="0" smtClean="0"/>
              <a:t>Social and Educational Benefits</a:t>
            </a:r>
            <a:r>
              <a:rPr lang="en-US" sz="1400" dirty="0" smtClean="0"/>
              <a:t/>
            </a:r>
            <a:br>
              <a:rPr lang="en-US" sz="1400" dirty="0" smtClean="0"/>
            </a:br>
            <a:r>
              <a:rPr lang="en-US" sz="1400" dirty="0"/>
              <a:t>Every community is  made richer when all </a:t>
            </a:r>
            <a:r>
              <a:rPr lang="en-US" sz="1400" dirty="0" smtClean="0"/>
              <a:t>members </a:t>
            </a:r>
            <a:r>
              <a:rPr lang="en-US" sz="1400" dirty="0"/>
              <a:t>contribute to the cultural </a:t>
            </a:r>
            <a:r>
              <a:rPr lang="en-US" sz="1400" dirty="0" smtClean="0"/>
              <a:t>dialogue. The TechArts Digital Journalism course celebrates the voices of those who are often left out of the conversation: Low income, disenfranchised youth and our senior citizens. </a:t>
            </a:r>
            <a:br>
              <a:rPr lang="en-US" sz="1400" dirty="0" smtClean="0"/>
            </a:br>
            <a:r>
              <a:rPr lang="en-US" sz="1400" dirty="0" smtClean="0"/>
              <a:t/>
            </a:r>
            <a:br>
              <a:rPr lang="en-US" sz="1400" dirty="0" smtClean="0"/>
            </a:br>
            <a:r>
              <a:rPr lang="en-US" sz="1400" i="1" dirty="0" smtClean="0"/>
              <a:t>Future Plan</a:t>
            </a:r>
            <a:r>
              <a:rPr lang="en-US" sz="1400" dirty="0" smtClean="0"/>
              <a:t/>
            </a:r>
            <a:br>
              <a:rPr lang="en-US" sz="1400" dirty="0" smtClean="0"/>
            </a:br>
            <a:r>
              <a:rPr lang="en-US" sz="1400" dirty="0" smtClean="0"/>
              <a:t>In 2 years we expect to have over 200 multimedia life lessons in our database, a fully interactive website and enough traffic to begin a substantive community dialogue about the best ways to live and what a good life is.</a:t>
            </a:r>
          </a:p>
          <a:p>
            <a:endParaRPr lang="en-US" sz="1400" i="1" dirty="0"/>
          </a:p>
          <a:p>
            <a:r>
              <a:rPr lang="en-US" sz="1400" dirty="0" smtClean="0"/>
              <a:t>By then we will have refined our workflow and template system to the point where we can engage groups of residents (at nursing homes, rehab facilities and senior centers) in 1 day lesson-creating workshops.</a:t>
            </a:r>
            <a:r>
              <a:rPr lang="en-US" sz="1400" i="1" dirty="0" smtClean="0"/>
              <a:t/>
            </a:r>
            <a:br>
              <a:rPr lang="en-US" sz="1400" i="1" dirty="0" smtClean="0"/>
            </a:br>
            <a:endParaRPr lang="en-US" sz="1400" dirty="0" smtClean="0"/>
          </a:p>
        </p:txBody>
      </p:sp>
      <p:sp>
        <p:nvSpPr>
          <p:cNvPr id="6" name="TextBox 5"/>
          <p:cNvSpPr txBox="1"/>
          <p:nvPr/>
        </p:nvSpPr>
        <p:spPr>
          <a:xfrm>
            <a:off x="9659909" y="6415270"/>
            <a:ext cx="1738296" cy="307777"/>
          </a:xfrm>
          <a:prstGeom prst="rect">
            <a:avLst/>
          </a:prstGeom>
          <a:noFill/>
        </p:spPr>
        <p:txBody>
          <a:bodyPr wrap="none" rtlCol="0">
            <a:spAutoFit/>
          </a:bodyPr>
          <a:lstStyle/>
          <a:p>
            <a:r>
              <a:rPr lang="en-US" sz="1400" dirty="0" smtClean="0">
                <a:latin typeface="+mj-lt"/>
                <a:hlinkClick r:id="rId3" action="ppaction://hlinksldjump"/>
              </a:rPr>
              <a:t>Back to Elevator Pitch</a:t>
            </a:r>
            <a:endParaRPr lang="en-US" sz="1400" dirty="0">
              <a:latin typeface="+mj-lt"/>
            </a:endParaRPr>
          </a:p>
        </p:txBody>
      </p:sp>
      <p:sp>
        <p:nvSpPr>
          <p:cNvPr id="7" name="Action Button: Home 6">
            <a:hlinkClick r:id="rId4" action="ppaction://hlinksldjump" highlightClick="1"/>
          </p:cNvPr>
          <p:cNvSpPr/>
          <p:nvPr/>
        </p:nvSpPr>
        <p:spPr>
          <a:xfrm>
            <a:off x="11387106" y="6155165"/>
            <a:ext cx="665081" cy="520209"/>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596694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901" y="532235"/>
            <a:ext cx="11137899" cy="439106"/>
          </a:xfrm>
        </p:spPr>
        <p:txBody>
          <a:bodyPr>
            <a:normAutofit fontScale="90000"/>
          </a:bodyPr>
          <a:lstStyle/>
          <a:p>
            <a:r>
              <a:rPr lang="en-US" sz="2400" b="1" dirty="0" smtClean="0"/>
              <a:t>Healthcare Community</a:t>
            </a:r>
            <a:br>
              <a:rPr lang="en-US" sz="2400" b="1" dirty="0" smtClean="0"/>
            </a:br>
            <a:r>
              <a:rPr lang="en-US" sz="1600" i="1" dirty="0">
                <a:ea typeface="Calibri"/>
                <a:cs typeface="Times New Roman" panose="02020603050405020304" pitchFamily="18" charset="0"/>
              </a:rPr>
              <a:t>Nearly one-half of the nation’s healthcare institutions provide arts programming for patients, families, and even staff. 78 percent deliver these programs because of their healing benefits to patients—shorter hospital stays, better pain management, and less medication.</a:t>
            </a:r>
            <a:r>
              <a:rPr lang="en-US" sz="2400" i="1" dirty="0">
                <a:ea typeface="Calibri"/>
                <a:cs typeface="Times New Roman" panose="02020603050405020304" pitchFamily="18" charset="0"/>
              </a:rPr>
              <a:t/>
            </a:r>
            <a:br>
              <a:rPr lang="en-US" sz="2400" i="1" dirty="0">
                <a:ea typeface="Calibri"/>
                <a:cs typeface="Times New Roman" panose="02020603050405020304" pitchFamily="18" charset="0"/>
              </a:rPr>
            </a:br>
            <a:endParaRPr lang="en-US" sz="2400" b="1" dirty="0"/>
          </a:p>
        </p:txBody>
      </p:sp>
      <p:sp>
        <p:nvSpPr>
          <p:cNvPr id="3" name="Rectangle 2"/>
          <p:cNvSpPr/>
          <p:nvPr/>
        </p:nvSpPr>
        <p:spPr>
          <a:xfrm>
            <a:off x="215901" y="1085574"/>
            <a:ext cx="11836368" cy="3166251"/>
          </a:xfrm>
          <a:prstGeom prst="rect">
            <a:avLst/>
          </a:prstGeom>
        </p:spPr>
        <p:txBody>
          <a:bodyPr wrap="square">
            <a:spAutoFit/>
          </a:bodyPr>
          <a:lstStyle/>
          <a:p>
            <a:pPr>
              <a:lnSpc>
                <a:spcPct val="107000"/>
              </a:lnSpc>
              <a:spcAft>
                <a:spcPts val="800"/>
              </a:spcAft>
            </a:pPr>
            <a:r>
              <a:rPr lang="en-US" sz="1400" b="1" dirty="0" smtClean="0">
                <a:latin typeface="+mj-lt"/>
                <a:ea typeface="Calibri"/>
                <a:cs typeface="Times New Roman" panose="02020603050405020304" pitchFamily="18" charset="0"/>
              </a:rPr>
              <a:t>Economic Benefits </a:t>
            </a:r>
            <a:r>
              <a:rPr lang="en-US" sz="1400" dirty="0" smtClean="0">
                <a:latin typeface="+mj-lt"/>
                <a:ea typeface="Calibri"/>
                <a:cs typeface="Times New Roman" panose="02020603050405020304" pitchFamily="18" charset="0"/>
              </a:rPr>
              <a:t>(Shorter Hospital Stays, Fewer Complications, </a:t>
            </a:r>
            <a:r>
              <a:rPr lang="en-US" sz="1400" dirty="0" smtClean="0">
                <a:latin typeface="+mj-lt"/>
                <a:ea typeface="Calibri"/>
                <a:cs typeface="Times New Roman" panose="02020603050405020304" pitchFamily="18" charset="0"/>
                <a:hlinkClick r:id="rId2" action="ppaction://hlinksldjump"/>
              </a:rPr>
              <a:t>Improved Community Relations</a:t>
            </a:r>
            <a:r>
              <a:rPr lang="en-US" sz="1400" dirty="0" smtClean="0">
                <a:latin typeface="+mj-lt"/>
                <a:ea typeface="Calibri"/>
                <a:cs typeface="Times New Roman" panose="02020603050405020304" pitchFamily="18" charset="0"/>
              </a:rPr>
              <a:t>)</a:t>
            </a:r>
          </a:p>
          <a:p>
            <a:pPr>
              <a:lnSpc>
                <a:spcPct val="107000"/>
              </a:lnSpc>
              <a:spcAft>
                <a:spcPts val="800"/>
              </a:spcAft>
            </a:pPr>
            <a:r>
              <a:rPr lang="en-US" sz="1400" b="1" dirty="0" smtClean="0">
                <a:solidFill>
                  <a:schemeClr val="bg2">
                    <a:lumMod val="50000"/>
                  </a:schemeClr>
                </a:solidFill>
                <a:latin typeface="+mj-lt"/>
              </a:rPr>
              <a:t>Self Narrative Activity Can Make Physical Wounds Heal Faster</a:t>
            </a:r>
            <a:r>
              <a:rPr lang="en-US" sz="1400" dirty="0" smtClean="0">
                <a:solidFill>
                  <a:schemeClr val="bg2">
                    <a:lumMod val="50000"/>
                  </a:schemeClr>
                </a:solidFill>
                <a:latin typeface="+mj-lt"/>
              </a:rPr>
              <a:t/>
            </a:r>
            <a:br>
              <a:rPr lang="en-US" sz="1400" dirty="0" smtClean="0">
                <a:solidFill>
                  <a:schemeClr val="bg2">
                    <a:lumMod val="50000"/>
                  </a:schemeClr>
                </a:solidFill>
                <a:latin typeface="+mj-lt"/>
              </a:rPr>
            </a:br>
            <a:r>
              <a:rPr lang="en-US" sz="1400" dirty="0" smtClean="0">
                <a:solidFill>
                  <a:schemeClr val="bg2">
                    <a:lumMod val="50000"/>
                  </a:schemeClr>
                </a:solidFill>
                <a:latin typeface="+mj-lt"/>
              </a:rPr>
              <a:t>I</a:t>
            </a:r>
            <a:r>
              <a:rPr lang="en-US" sz="1400" dirty="0" smtClean="0">
                <a:latin typeface="+mj-lt"/>
              </a:rPr>
              <a:t>n </a:t>
            </a:r>
            <a:r>
              <a:rPr lang="en-US" sz="1400" dirty="0">
                <a:latin typeface="+mj-lt"/>
              </a:rPr>
              <a:t>2013, </a:t>
            </a:r>
            <a:r>
              <a:rPr lang="en-US" sz="1400" u="sng" dirty="0">
                <a:latin typeface="+mj-lt"/>
                <a:hlinkClick r:id="rId3"/>
              </a:rPr>
              <a:t>New Zealand researchers</a:t>
            </a:r>
            <a:r>
              <a:rPr lang="en-US" sz="1400" dirty="0">
                <a:latin typeface="+mj-lt"/>
              </a:rPr>
              <a:t> monitored the recovery of wounds from medically necessary biopsies on 49 healthy adults. The adults wrote about </a:t>
            </a:r>
            <a:r>
              <a:rPr lang="en-US" sz="1400" dirty="0" smtClean="0">
                <a:latin typeface="+mj-lt"/>
              </a:rPr>
              <a:t>their </a:t>
            </a:r>
            <a:r>
              <a:rPr lang="en-US" sz="1400" dirty="0">
                <a:latin typeface="+mj-lt"/>
              </a:rPr>
              <a:t>thoughts and feelings for just 20 minutes, three days in a row, two weeks before the biopsy. Eleven days later, 76% of the group that wrote had </a:t>
            </a:r>
            <a:r>
              <a:rPr lang="en-US" sz="1400" dirty="0" smtClean="0">
                <a:latin typeface="+mj-lt"/>
              </a:rPr>
              <a:t>fully </a:t>
            </a:r>
            <a:r>
              <a:rPr lang="en-US" sz="1400" dirty="0">
                <a:latin typeface="+mj-lt"/>
              </a:rPr>
              <a:t>healed. Fifty-eight percent of the control group had not recovered. The study concluded that writing about distressing events helped participants </a:t>
            </a:r>
            <a:r>
              <a:rPr lang="en-US" sz="1400" dirty="0" smtClean="0">
                <a:latin typeface="+mj-lt"/>
              </a:rPr>
              <a:t>make </a:t>
            </a:r>
            <a:r>
              <a:rPr lang="en-US" sz="1400" dirty="0">
                <a:latin typeface="+mj-lt"/>
              </a:rPr>
              <a:t>sense of the events and reduce distress</a:t>
            </a:r>
            <a:r>
              <a:rPr lang="en-US" sz="1400" dirty="0" smtClean="0">
                <a:latin typeface="+mj-lt"/>
              </a:rPr>
              <a:t>.</a:t>
            </a:r>
            <a:br>
              <a:rPr lang="en-US" sz="1400" dirty="0" smtClean="0">
                <a:latin typeface="+mj-lt"/>
              </a:rPr>
            </a:br>
            <a:r>
              <a:rPr lang="en-US" sz="1400" dirty="0" smtClean="0">
                <a:latin typeface="+mj-lt"/>
                <a:hlinkClick r:id="rId4"/>
              </a:rPr>
              <a:t>http</a:t>
            </a:r>
            <a:r>
              <a:rPr lang="en-US" sz="1400" dirty="0">
                <a:latin typeface="+mj-lt"/>
                <a:hlinkClick r:id="rId4"/>
              </a:rPr>
              <a:t>://mic.com/articles/98348/science-shows-writers-have-a-serious-advantage-over-the-rest-of-us</a:t>
            </a:r>
            <a:endParaRPr lang="en-US" sz="1400" dirty="0">
              <a:latin typeface="+mj-lt"/>
            </a:endParaRPr>
          </a:p>
          <a:p>
            <a:pPr>
              <a:lnSpc>
                <a:spcPct val="107000"/>
              </a:lnSpc>
              <a:spcAft>
                <a:spcPts val="800"/>
              </a:spcAft>
            </a:pPr>
            <a:r>
              <a:rPr lang="en-US" sz="1400" b="1" dirty="0" smtClean="0">
                <a:solidFill>
                  <a:schemeClr val="bg2">
                    <a:lumMod val="50000"/>
                  </a:schemeClr>
                </a:solidFill>
                <a:latin typeface="+mj-lt"/>
              </a:rPr>
              <a:t>Arts Activities improves Patients’ QOL Measures</a:t>
            </a:r>
            <a:r>
              <a:rPr lang="en-US" sz="1400" dirty="0" smtClean="0">
                <a:latin typeface="+mj-lt"/>
              </a:rPr>
              <a:t/>
            </a:r>
            <a:br>
              <a:rPr lang="en-US" sz="1400" dirty="0" smtClean="0">
                <a:latin typeface="+mj-lt"/>
              </a:rPr>
            </a:br>
            <a:r>
              <a:rPr lang="en-US" sz="1400" dirty="0" smtClean="0">
                <a:latin typeface="+mj-lt"/>
              </a:rPr>
              <a:t>Participation </a:t>
            </a:r>
            <a:r>
              <a:rPr lang="en-US" sz="1400" dirty="0">
                <a:latin typeface="+mj-lt"/>
              </a:rPr>
              <a:t>in a new Arts-in-Medicine Program correlated with improved Quality of Life measures, and there were encouraging trends for depression, </a:t>
            </a:r>
            <a:r>
              <a:rPr lang="en-US" sz="1400" dirty="0" smtClean="0">
                <a:latin typeface="+mj-lt"/>
              </a:rPr>
              <a:t>as </a:t>
            </a:r>
            <a:r>
              <a:rPr lang="en-US" sz="1400" dirty="0">
                <a:latin typeface="+mj-lt"/>
              </a:rPr>
              <a:t>well as certain laboratory and hemodialysis parameters</a:t>
            </a:r>
            <a:br>
              <a:rPr lang="en-US" sz="1400" dirty="0">
                <a:latin typeface="+mj-lt"/>
              </a:rPr>
            </a:br>
            <a:r>
              <a:rPr lang="en-US" sz="1400" dirty="0" smtClean="0">
                <a:latin typeface="+mj-lt"/>
                <a:hlinkClick r:id="rId5"/>
              </a:rPr>
              <a:t>http</a:t>
            </a:r>
            <a:r>
              <a:rPr lang="en-US" sz="1400" dirty="0">
                <a:latin typeface="+mj-lt"/>
                <a:hlinkClick r:id="rId5"/>
              </a:rPr>
              <a:t>://www.ncbi.nlm.nih.gov/pubmed/16490625</a:t>
            </a:r>
            <a:endParaRPr lang="en-US" sz="1400" dirty="0">
              <a:latin typeface="+mj-lt"/>
            </a:endParaRPr>
          </a:p>
          <a:p>
            <a:pPr>
              <a:lnSpc>
                <a:spcPct val="107000"/>
              </a:lnSpc>
              <a:spcAft>
                <a:spcPts val="800"/>
              </a:spcAft>
            </a:pPr>
            <a:endParaRPr lang="en-US" sz="1400" dirty="0"/>
          </a:p>
        </p:txBody>
      </p:sp>
      <p:sp>
        <p:nvSpPr>
          <p:cNvPr id="5" name="TextBox 4"/>
          <p:cNvSpPr txBox="1"/>
          <p:nvPr/>
        </p:nvSpPr>
        <p:spPr>
          <a:xfrm>
            <a:off x="9637331" y="6415270"/>
            <a:ext cx="1738296" cy="307777"/>
          </a:xfrm>
          <a:prstGeom prst="rect">
            <a:avLst/>
          </a:prstGeom>
          <a:noFill/>
        </p:spPr>
        <p:txBody>
          <a:bodyPr wrap="none" rtlCol="0">
            <a:spAutoFit/>
          </a:bodyPr>
          <a:lstStyle/>
          <a:p>
            <a:r>
              <a:rPr lang="en-US" sz="1400" dirty="0" smtClean="0">
                <a:latin typeface="+mj-lt"/>
                <a:hlinkClick r:id="rId6" action="ppaction://hlinksldjump"/>
              </a:rPr>
              <a:t>Back to Elevator Pitch</a:t>
            </a:r>
            <a:endParaRPr lang="en-US" sz="1400" dirty="0">
              <a:latin typeface="+mj-lt"/>
            </a:endParaRPr>
          </a:p>
        </p:txBody>
      </p:sp>
      <p:sp>
        <p:nvSpPr>
          <p:cNvPr id="7" name="Action Button: Home 6">
            <a:hlinkClick r:id="rId7" action="ppaction://hlinksldjump" highlightClick="1"/>
          </p:cNvPr>
          <p:cNvSpPr/>
          <p:nvPr/>
        </p:nvSpPr>
        <p:spPr>
          <a:xfrm>
            <a:off x="11382374" y="6202837"/>
            <a:ext cx="665081" cy="520209"/>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717479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395" y="936300"/>
            <a:ext cx="4209661" cy="577267"/>
          </a:xfrm>
        </p:spPr>
        <p:txBody>
          <a:bodyPr>
            <a:normAutofit fontScale="90000"/>
          </a:bodyPr>
          <a:lstStyle/>
          <a:p>
            <a:r>
              <a:rPr lang="en-US" sz="2700" b="1" dirty="0" smtClean="0"/>
              <a:t>Funding Plan</a:t>
            </a:r>
            <a:r>
              <a:rPr lang="en-US" dirty="0"/>
              <a:t/>
            </a:r>
            <a:br>
              <a:rPr lang="en-US" dirty="0"/>
            </a:br>
            <a:r>
              <a:rPr lang="en-US" dirty="0" smtClean="0"/>
              <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a:xfrm>
            <a:off x="463395" y="573591"/>
            <a:ext cx="6775605" cy="6152020"/>
          </a:xfrm>
        </p:spPr>
        <p:txBody>
          <a:bodyPr>
            <a:noAutofit/>
          </a:bodyPr>
          <a:lstStyle/>
          <a:p>
            <a:pPr marL="0" indent="0">
              <a:buNone/>
            </a:pPr>
            <a:r>
              <a:rPr lang="en-US" sz="1200" b="1" dirty="0" smtClean="0">
                <a:latin typeface="+mj-lt"/>
              </a:rPr>
              <a:t>Grants</a:t>
            </a:r>
            <a:r>
              <a:rPr lang="en-US" sz="1200" b="1" dirty="0">
                <a:latin typeface="+mj-lt"/>
              </a:rPr>
              <a:t/>
            </a:r>
            <a:br>
              <a:rPr lang="en-US" sz="1200" b="1" dirty="0">
                <a:latin typeface="+mj-lt"/>
              </a:rPr>
            </a:br>
            <a:r>
              <a:rPr lang="en-US" sz="1200" dirty="0" smtClean="0">
                <a:latin typeface="+mj-lt"/>
              </a:rPr>
              <a:t>Big Bend Homeless Coalition: </a:t>
            </a:r>
            <a:r>
              <a:rPr lang="en-US" sz="1200" i="1" dirty="0" smtClean="0">
                <a:solidFill>
                  <a:schemeClr val="accent1">
                    <a:lumMod val="75000"/>
                  </a:schemeClr>
                </a:solidFill>
                <a:latin typeface="+mj-lt"/>
                <a:hlinkClick r:id="rId2" action="ppaction://hlinksldjump"/>
              </a:rPr>
              <a:t>Program Development Plan</a:t>
            </a:r>
            <a:endParaRPr lang="en-US" sz="1200" i="1" dirty="0" smtClean="0">
              <a:solidFill>
                <a:schemeClr val="accent1">
                  <a:lumMod val="75000"/>
                </a:schemeClr>
              </a:solidFill>
              <a:latin typeface="+mj-lt"/>
            </a:endParaRPr>
          </a:p>
          <a:p>
            <a:pPr lvl="1"/>
            <a:r>
              <a:rPr lang="en-US" sz="1200" dirty="0">
                <a:latin typeface="+mj-lt"/>
              </a:rPr>
              <a:t> Alzheimer's Project</a:t>
            </a:r>
          </a:p>
          <a:p>
            <a:pPr lvl="1"/>
            <a:r>
              <a:rPr lang="en-US" sz="1200" dirty="0">
                <a:latin typeface="+mj-lt"/>
              </a:rPr>
              <a:t> Awesome Foundation</a:t>
            </a:r>
          </a:p>
          <a:p>
            <a:pPr lvl="1"/>
            <a:r>
              <a:rPr lang="en-US" sz="1200" dirty="0">
                <a:latin typeface="+mj-lt"/>
              </a:rPr>
              <a:t> Gannett</a:t>
            </a:r>
          </a:p>
          <a:p>
            <a:pPr lvl="1"/>
            <a:r>
              <a:rPr lang="en-US" sz="1200" dirty="0">
                <a:latin typeface="+mj-lt"/>
              </a:rPr>
              <a:t> Leon Schools Foundation</a:t>
            </a:r>
          </a:p>
          <a:p>
            <a:pPr lvl="1"/>
            <a:r>
              <a:rPr lang="en-US" sz="1200" dirty="0">
                <a:latin typeface="+mj-lt"/>
              </a:rPr>
              <a:t> Florida Council for Humanities</a:t>
            </a:r>
          </a:p>
          <a:p>
            <a:pPr lvl="1"/>
            <a:r>
              <a:rPr lang="en-US" sz="1200" dirty="0">
                <a:latin typeface="+mj-lt"/>
              </a:rPr>
              <a:t> National Endowment for the Humanities (Digital Humanities)</a:t>
            </a:r>
          </a:p>
          <a:p>
            <a:pPr lvl="1"/>
            <a:r>
              <a:rPr lang="en-US" sz="1200" dirty="0">
                <a:latin typeface="+mj-lt"/>
              </a:rPr>
              <a:t> </a:t>
            </a:r>
            <a:r>
              <a:rPr lang="en-US" sz="1200" dirty="0" smtClean="0">
                <a:latin typeface="+mj-lt"/>
              </a:rPr>
              <a:t>William T. </a:t>
            </a:r>
            <a:r>
              <a:rPr lang="en-US" sz="1200" dirty="0">
                <a:latin typeface="+mj-lt"/>
              </a:rPr>
              <a:t>Grant Foundation</a:t>
            </a:r>
          </a:p>
          <a:p>
            <a:pPr lvl="1"/>
            <a:r>
              <a:rPr lang="en-US" sz="1200" dirty="0">
                <a:latin typeface="+mj-lt"/>
              </a:rPr>
              <a:t> Adobe</a:t>
            </a:r>
          </a:p>
          <a:p>
            <a:pPr lvl="1"/>
            <a:r>
              <a:rPr lang="en-US" sz="1200" dirty="0">
                <a:latin typeface="+mj-lt"/>
              </a:rPr>
              <a:t> </a:t>
            </a:r>
            <a:r>
              <a:rPr lang="en-US" sz="1200" dirty="0" smtClean="0">
                <a:latin typeface="+mj-lt"/>
              </a:rPr>
              <a:t>Council </a:t>
            </a:r>
            <a:r>
              <a:rPr lang="en-US" sz="1200" dirty="0">
                <a:latin typeface="+mj-lt"/>
              </a:rPr>
              <a:t>on Culture &amp; </a:t>
            </a:r>
            <a:r>
              <a:rPr lang="en-US" sz="1200" dirty="0" smtClean="0">
                <a:latin typeface="+mj-lt"/>
              </a:rPr>
              <a:t>Arts</a:t>
            </a:r>
          </a:p>
          <a:p>
            <a:pPr lvl="1"/>
            <a:r>
              <a:rPr lang="en-US" sz="1200" dirty="0" smtClean="0">
                <a:latin typeface="+mj-lt"/>
              </a:rPr>
              <a:t>Sustainable </a:t>
            </a:r>
            <a:r>
              <a:rPr lang="en-US" sz="1200" dirty="0">
                <a:latin typeface="+mj-lt"/>
              </a:rPr>
              <a:t>Arts Foundation</a:t>
            </a:r>
            <a:endParaRPr lang="en-US" sz="1200" dirty="0" smtClean="0">
              <a:latin typeface="+mj-lt"/>
            </a:endParaRPr>
          </a:p>
          <a:p>
            <a:pPr lvl="1"/>
            <a:r>
              <a:rPr lang="en-US" sz="1200" dirty="0" smtClean="0">
                <a:latin typeface="+mj-lt"/>
              </a:rPr>
              <a:t> </a:t>
            </a:r>
            <a:r>
              <a:rPr lang="en-US" sz="1200" dirty="0">
                <a:latin typeface="+mj-lt"/>
              </a:rPr>
              <a:t>Knight Foundation </a:t>
            </a:r>
            <a:r>
              <a:rPr lang="en-US" sz="1200" dirty="0" smtClean="0">
                <a:latin typeface="+mj-lt"/>
              </a:rPr>
              <a:t>(Community </a:t>
            </a:r>
            <a:r>
              <a:rPr lang="en-US" sz="1200" dirty="0">
                <a:latin typeface="+mj-lt"/>
              </a:rPr>
              <a:t>Foundation of North </a:t>
            </a:r>
            <a:r>
              <a:rPr lang="en-US" sz="1200" dirty="0" smtClean="0">
                <a:latin typeface="+mj-lt"/>
              </a:rPr>
              <a:t>Florida)</a:t>
            </a:r>
          </a:p>
          <a:p>
            <a:pPr lvl="1"/>
            <a:r>
              <a:rPr lang="en-US" sz="1200" dirty="0" smtClean="0">
                <a:latin typeface="+mj-lt"/>
              </a:rPr>
              <a:t>Adobe </a:t>
            </a:r>
            <a:r>
              <a:rPr lang="en-US" sz="1200" dirty="0">
                <a:latin typeface="+mj-lt"/>
              </a:rPr>
              <a:t>Foundation (Adobe Youth Voices)</a:t>
            </a:r>
          </a:p>
          <a:p>
            <a:pPr lvl="1"/>
            <a:r>
              <a:rPr lang="en-US" sz="1200" dirty="0" smtClean="0">
                <a:latin typeface="+mj-lt"/>
              </a:rPr>
              <a:t>Walmart </a:t>
            </a:r>
            <a:r>
              <a:rPr lang="en-US" sz="1200" dirty="0">
                <a:latin typeface="+mj-lt"/>
              </a:rPr>
              <a:t>Foundation</a:t>
            </a:r>
          </a:p>
          <a:p>
            <a:pPr lvl="1"/>
            <a:r>
              <a:rPr lang="en-US" sz="1200" dirty="0" smtClean="0">
                <a:latin typeface="+mj-lt"/>
              </a:rPr>
              <a:t>The </a:t>
            </a:r>
            <a:r>
              <a:rPr lang="en-US" sz="1200" dirty="0">
                <a:latin typeface="+mj-lt"/>
              </a:rPr>
              <a:t>Foundation For Leon County Schools</a:t>
            </a:r>
          </a:p>
          <a:p>
            <a:pPr lvl="1"/>
            <a:r>
              <a:rPr lang="en-US" sz="1200" dirty="0" smtClean="0">
                <a:latin typeface="+mj-lt"/>
              </a:rPr>
              <a:t>President’s </a:t>
            </a:r>
            <a:r>
              <a:rPr lang="en-US" sz="1200" dirty="0">
                <a:latin typeface="+mj-lt"/>
              </a:rPr>
              <a:t>Committee on the Arts and the </a:t>
            </a:r>
            <a:r>
              <a:rPr lang="en-US" sz="1200" dirty="0" smtClean="0">
                <a:latin typeface="+mj-lt"/>
              </a:rPr>
              <a:t>Humanities</a:t>
            </a:r>
          </a:p>
          <a:p>
            <a:pPr marL="0" indent="0">
              <a:buNone/>
            </a:pPr>
            <a:r>
              <a:rPr lang="en-US" sz="1200" b="1" dirty="0" smtClean="0">
                <a:latin typeface="+mj-lt"/>
              </a:rPr>
              <a:t>Income</a:t>
            </a:r>
            <a:br>
              <a:rPr lang="en-US" sz="1200" b="1" dirty="0" smtClean="0">
                <a:latin typeface="+mj-lt"/>
              </a:rPr>
            </a:br>
            <a:r>
              <a:rPr lang="en-US" sz="1200" dirty="0" smtClean="0">
                <a:latin typeface="+mj-lt"/>
              </a:rPr>
              <a:t>Media Services: Interactive life lessons posted on corporate web site, DVD and for kiosk display in lobby.</a:t>
            </a:r>
          </a:p>
          <a:p>
            <a:pPr lvl="1"/>
            <a:r>
              <a:rPr lang="en-US" sz="1200" dirty="0" smtClean="0">
                <a:latin typeface="+mj-lt"/>
              </a:rPr>
              <a:t>Nursing Homes</a:t>
            </a:r>
          </a:p>
          <a:p>
            <a:pPr lvl="1"/>
            <a:r>
              <a:rPr lang="en-US" sz="1200" dirty="0" smtClean="0">
                <a:latin typeface="+mj-lt"/>
              </a:rPr>
              <a:t>Rehabilitation Centers</a:t>
            </a:r>
          </a:p>
          <a:p>
            <a:pPr lvl="1"/>
            <a:r>
              <a:rPr lang="en-US" sz="1200" dirty="0" smtClean="0">
                <a:latin typeface="+mj-lt"/>
              </a:rPr>
              <a:t>Hospitals</a:t>
            </a:r>
          </a:p>
          <a:p>
            <a:pPr lvl="1"/>
            <a:r>
              <a:rPr lang="en-US" sz="1200" dirty="0" smtClean="0">
                <a:latin typeface="+mj-lt"/>
              </a:rPr>
              <a:t>Independent Living Facilities</a:t>
            </a:r>
          </a:p>
          <a:p>
            <a:pPr marL="0" indent="0">
              <a:buNone/>
            </a:pPr>
            <a:r>
              <a:rPr lang="en-US" sz="1200" dirty="0" smtClean="0">
                <a:latin typeface="+mj-lt"/>
              </a:rPr>
              <a:t>Merchandise</a:t>
            </a:r>
          </a:p>
          <a:p>
            <a:pPr lvl="1"/>
            <a:r>
              <a:rPr lang="en-US" sz="1200" dirty="0" smtClean="0">
                <a:latin typeface="+mj-lt"/>
              </a:rPr>
              <a:t>Original Artwork: paintings, drawings</a:t>
            </a:r>
          </a:p>
          <a:p>
            <a:pPr lvl="1"/>
            <a:r>
              <a:rPr lang="en-US" sz="1200" dirty="0">
                <a:latin typeface="+mj-lt"/>
              </a:rPr>
              <a:t>coloring </a:t>
            </a:r>
            <a:r>
              <a:rPr lang="en-US" sz="1200" dirty="0" smtClean="0">
                <a:latin typeface="+mj-lt"/>
              </a:rPr>
              <a:t>books/pages of seniors’ life lessons for younger </a:t>
            </a:r>
            <a:r>
              <a:rPr lang="en-US" sz="1200" dirty="0">
                <a:latin typeface="+mj-lt"/>
              </a:rPr>
              <a:t>relatives/ </a:t>
            </a:r>
            <a:r>
              <a:rPr lang="en-US" sz="1200" dirty="0" smtClean="0">
                <a:latin typeface="+mj-lt"/>
              </a:rPr>
              <a:t>friends</a:t>
            </a:r>
          </a:p>
          <a:p>
            <a:pPr lvl="1"/>
            <a:r>
              <a:rPr lang="en-US" sz="1200" dirty="0" smtClean="0">
                <a:latin typeface="+mj-lt"/>
              </a:rPr>
              <a:t>comic </a:t>
            </a:r>
            <a:r>
              <a:rPr lang="en-US" sz="1200" dirty="0">
                <a:latin typeface="+mj-lt"/>
              </a:rPr>
              <a:t>books </a:t>
            </a:r>
            <a:r>
              <a:rPr lang="en-US" sz="1200" dirty="0" smtClean="0">
                <a:latin typeface="+mj-lt"/>
              </a:rPr>
              <a:t>books/strips </a:t>
            </a:r>
            <a:r>
              <a:rPr lang="en-US" sz="1200" dirty="0">
                <a:latin typeface="+mj-lt"/>
              </a:rPr>
              <a:t>of seniors’ life lessons for younger relatives/ </a:t>
            </a:r>
            <a:r>
              <a:rPr lang="en-US" sz="1200" dirty="0" smtClean="0">
                <a:latin typeface="+mj-lt"/>
              </a:rPr>
              <a:t>friends</a:t>
            </a:r>
          </a:p>
        </p:txBody>
      </p:sp>
      <p:sp>
        <p:nvSpPr>
          <p:cNvPr id="7" name="Rectangle 6"/>
          <p:cNvSpPr/>
          <p:nvPr/>
        </p:nvSpPr>
        <p:spPr>
          <a:xfrm>
            <a:off x="2387537" y="265814"/>
            <a:ext cx="2603563" cy="307777"/>
          </a:xfrm>
          <a:prstGeom prst="rect">
            <a:avLst/>
          </a:prstGeom>
        </p:spPr>
        <p:txBody>
          <a:bodyPr wrap="square">
            <a:spAutoFit/>
          </a:bodyPr>
          <a:lstStyle/>
          <a:p>
            <a:r>
              <a:rPr lang="en-US" sz="1400" dirty="0" smtClean="0">
                <a:latin typeface="+mj-lt"/>
                <a:hlinkClick r:id="rId3" action="ppaction://hlinksldjump"/>
              </a:rPr>
              <a:t>Deliverables</a:t>
            </a:r>
            <a:r>
              <a:rPr lang="en-US" sz="1400" dirty="0" smtClean="0">
                <a:latin typeface="+mj-lt"/>
              </a:rPr>
              <a:t> | </a:t>
            </a:r>
            <a:r>
              <a:rPr lang="en-US" sz="1400" dirty="0" smtClean="0">
                <a:latin typeface="+mj-lt"/>
                <a:hlinkClick r:id="rId4"/>
              </a:rPr>
              <a:t> Budgets</a:t>
            </a:r>
            <a:r>
              <a:rPr lang="en-US" sz="1400" dirty="0" smtClean="0">
                <a:latin typeface="+mj-lt"/>
              </a:rPr>
              <a:t> | </a:t>
            </a:r>
            <a:r>
              <a:rPr lang="en-US" sz="1400" dirty="0" smtClean="0">
                <a:latin typeface="+mj-lt"/>
                <a:hlinkClick r:id="rId5" action="ppaction://hlinksldjump"/>
              </a:rPr>
              <a:t>Needs</a:t>
            </a:r>
            <a:endParaRPr lang="en-US" sz="1400" dirty="0">
              <a:latin typeface="+mj-lt"/>
            </a:endParaRPr>
          </a:p>
        </p:txBody>
      </p:sp>
      <p:sp>
        <p:nvSpPr>
          <p:cNvPr id="4" name="TextBox 3"/>
          <p:cNvSpPr txBox="1"/>
          <p:nvPr/>
        </p:nvSpPr>
        <p:spPr>
          <a:xfrm>
            <a:off x="7239000" y="573591"/>
            <a:ext cx="4813269" cy="1846659"/>
          </a:xfrm>
          <a:prstGeom prst="rect">
            <a:avLst/>
          </a:prstGeom>
          <a:noFill/>
        </p:spPr>
        <p:txBody>
          <a:bodyPr wrap="square" rtlCol="0">
            <a:spAutoFit/>
          </a:bodyPr>
          <a:lstStyle/>
          <a:p>
            <a:pPr marL="0" lvl="1"/>
            <a:r>
              <a:rPr lang="en-US" sz="1200" b="1" dirty="0"/>
              <a:t>Donations</a:t>
            </a:r>
            <a:br>
              <a:rPr lang="en-US" sz="1200" b="1" dirty="0"/>
            </a:br>
            <a:r>
              <a:rPr lang="en-US" sz="1200" dirty="0"/>
              <a:t>Wakulla County Historical Society (501(c)(3) accepts donations through project website (PayPal donation button on database search page.) Donors can opt for a subscription. (One multimedia life lesson delivered to inbox each week or can download a screen saver slideshow.)</a:t>
            </a:r>
            <a:br>
              <a:rPr lang="en-US" sz="1200" dirty="0"/>
            </a:br>
            <a:r>
              <a:rPr lang="en-US" sz="1200" b="1" dirty="0"/>
              <a:t/>
            </a:r>
            <a:br>
              <a:rPr lang="en-US" sz="1200" b="1" dirty="0"/>
            </a:br>
            <a:r>
              <a:rPr lang="en-US" sz="1200" b="1" dirty="0"/>
              <a:t>Sponsorships</a:t>
            </a:r>
            <a:br>
              <a:rPr lang="en-US" sz="1200" b="1" dirty="0"/>
            </a:br>
            <a:r>
              <a:rPr lang="en-US" sz="1200" dirty="0"/>
              <a:t>Ads on project web site/ search engine and database.</a:t>
            </a:r>
            <a:endParaRPr lang="en-US" sz="1200" b="1" dirty="0"/>
          </a:p>
          <a:p>
            <a:endParaRPr lang="en-US" dirty="0"/>
          </a:p>
        </p:txBody>
      </p:sp>
      <p:sp>
        <p:nvSpPr>
          <p:cNvPr id="8" name="TextBox 7"/>
          <p:cNvSpPr txBox="1"/>
          <p:nvPr/>
        </p:nvSpPr>
        <p:spPr>
          <a:xfrm>
            <a:off x="9637331" y="6483004"/>
            <a:ext cx="1738296" cy="307777"/>
          </a:xfrm>
          <a:prstGeom prst="rect">
            <a:avLst/>
          </a:prstGeom>
          <a:noFill/>
        </p:spPr>
        <p:txBody>
          <a:bodyPr wrap="none" rtlCol="0">
            <a:spAutoFit/>
          </a:bodyPr>
          <a:lstStyle/>
          <a:p>
            <a:r>
              <a:rPr lang="en-US" sz="1400" dirty="0" smtClean="0">
                <a:latin typeface="+mj-lt"/>
                <a:hlinkClick r:id="rId6" action="ppaction://hlinksldjump"/>
              </a:rPr>
              <a:t>Back to Elevator Pitch</a:t>
            </a:r>
            <a:endParaRPr lang="en-US" sz="1400" dirty="0">
              <a:latin typeface="+mj-lt"/>
            </a:endParaRPr>
          </a:p>
        </p:txBody>
      </p:sp>
      <p:sp>
        <p:nvSpPr>
          <p:cNvPr id="9" name="Action Button: Home 8">
            <a:hlinkClick r:id="rId7" action="ppaction://hlinksldjump" highlightClick="1"/>
          </p:cNvPr>
          <p:cNvSpPr/>
          <p:nvPr/>
        </p:nvSpPr>
        <p:spPr>
          <a:xfrm>
            <a:off x="11382374" y="6202837"/>
            <a:ext cx="665081" cy="520209"/>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359391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316010"/>
          </a:xfrm>
        </p:spPr>
        <p:txBody>
          <a:bodyPr>
            <a:noAutofit/>
          </a:bodyPr>
          <a:lstStyle/>
          <a:p>
            <a:r>
              <a:rPr lang="en-US" sz="2400" b="1" dirty="0" smtClean="0"/>
              <a:t>Current Community Support</a:t>
            </a:r>
            <a:endParaRPr lang="en-US" sz="2400" b="1" dirty="0"/>
          </a:p>
        </p:txBody>
      </p:sp>
      <p:sp>
        <p:nvSpPr>
          <p:cNvPr id="3" name="Content Placeholder 2"/>
          <p:cNvSpPr>
            <a:spLocks noGrp="1"/>
          </p:cNvSpPr>
          <p:nvPr>
            <p:ph idx="1"/>
          </p:nvPr>
        </p:nvSpPr>
        <p:spPr>
          <a:xfrm>
            <a:off x="838200" y="817919"/>
            <a:ext cx="10515600" cy="5649556"/>
          </a:xfrm>
        </p:spPr>
        <p:txBody>
          <a:bodyPr>
            <a:normAutofit/>
          </a:bodyPr>
          <a:lstStyle/>
          <a:p>
            <a:pPr marL="0" indent="0">
              <a:buNone/>
            </a:pPr>
            <a:r>
              <a:rPr lang="en-US" sz="1400" b="1" dirty="0" smtClean="0"/>
              <a:t>Sponsors: </a:t>
            </a:r>
            <a:r>
              <a:rPr lang="en-US" sz="1400" dirty="0" smtClean="0"/>
              <a:t>Wakulla County Historical Society</a:t>
            </a:r>
            <a:br>
              <a:rPr lang="en-US" sz="1400" dirty="0" smtClean="0"/>
            </a:br>
            <a:endParaRPr lang="en-US" sz="1400" dirty="0" smtClean="0"/>
          </a:p>
          <a:p>
            <a:pPr marL="0" indent="0">
              <a:buNone/>
            </a:pPr>
            <a:r>
              <a:rPr lang="en-US" sz="1400" b="1" dirty="0" smtClean="0"/>
              <a:t>Supporters</a:t>
            </a:r>
            <a:r>
              <a:rPr lang="en-US" sz="1400" b="1" dirty="0"/>
              <a:t>: </a:t>
            </a:r>
          </a:p>
          <a:p>
            <a:pPr lvl="0"/>
            <a:r>
              <a:rPr lang="en-US" sz="1400" dirty="0"/>
              <a:t>University of Florida Shands Arts in </a:t>
            </a:r>
            <a:r>
              <a:rPr lang="en-US" sz="1400" dirty="0" smtClean="0"/>
              <a:t>Medicine </a:t>
            </a:r>
            <a:r>
              <a:rPr lang="en-US" sz="1400" dirty="0" smtClean="0">
                <a:sym typeface="Wingdings" panose="05000000000000000000" pitchFamily="2" charset="2"/>
              </a:rPr>
              <a:t> Pilot Project</a:t>
            </a:r>
          </a:p>
          <a:p>
            <a:r>
              <a:rPr lang="en-US" sz="1400" dirty="0"/>
              <a:t>Capital City Bank </a:t>
            </a:r>
            <a:r>
              <a:rPr lang="en-US" sz="1400" dirty="0" smtClean="0"/>
              <a:t>(funds)</a:t>
            </a:r>
            <a:endParaRPr lang="en-US" sz="1400" dirty="0"/>
          </a:p>
          <a:p>
            <a:r>
              <a:rPr lang="en-US" sz="1400" dirty="0"/>
              <a:t>Big Bend Homeless </a:t>
            </a:r>
            <a:r>
              <a:rPr lang="en-US" sz="1400" dirty="0" smtClean="0"/>
              <a:t>Coalition (in-kind, program development)</a:t>
            </a:r>
            <a:endParaRPr lang="en-US" sz="1400" dirty="0"/>
          </a:p>
          <a:p>
            <a:pPr lvl="0"/>
            <a:r>
              <a:rPr lang="en-US" sz="1400" dirty="0"/>
              <a:t>Wakulla County Public </a:t>
            </a:r>
            <a:r>
              <a:rPr lang="en-US" sz="1400" dirty="0" smtClean="0"/>
              <a:t>Library (in-kind)</a:t>
            </a:r>
          </a:p>
          <a:p>
            <a:pPr lvl="0"/>
            <a:r>
              <a:rPr lang="en-US" sz="1400" dirty="0" smtClean="0">
                <a:solidFill>
                  <a:schemeClr val="bg2">
                    <a:lumMod val="50000"/>
                  </a:schemeClr>
                </a:solidFill>
              </a:rPr>
              <a:t>CareerSource of Wakulla</a:t>
            </a:r>
            <a:r>
              <a:rPr lang="en-US" sz="1400" dirty="0">
                <a:solidFill>
                  <a:schemeClr val="bg2">
                    <a:lumMod val="50000"/>
                  </a:schemeClr>
                </a:solidFill>
              </a:rPr>
              <a:t> </a:t>
            </a:r>
            <a:r>
              <a:rPr lang="en-US" sz="1400" dirty="0" smtClean="0">
                <a:solidFill>
                  <a:schemeClr val="bg2">
                    <a:lumMod val="50000"/>
                  </a:schemeClr>
                </a:solidFill>
              </a:rPr>
              <a:t>(?)</a:t>
            </a:r>
            <a:r>
              <a:rPr lang="en-US" sz="1400" dirty="0" smtClean="0"/>
              <a:t/>
            </a:r>
            <a:br>
              <a:rPr lang="en-US" sz="1400" dirty="0" smtClean="0"/>
            </a:br>
            <a:endParaRPr lang="en-US" sz="1400" dirty="0"/>
          </a:p>
          <a:p>
            <a:pPr marL="0" indent="0">
              <a:buNone/>
            </a:pPr>
            <a:r>
              <a:rPr lang="en-US" sz="1400" b="1" dirty="0" smtClean="0"/>
              <a:t>Collaborators:</a:t>
            </a:r>
          </a:p>
          <a:p>
            <a:pPr lvl="0"/>
            <a:r>
              <a:rPr lang="en-US" sz="1400" dirty="0" smtClean="0"/>
              <a:t>Quip, </a:t>
            </a:r>
            <a:r>
              <a:rPr lang="en-US" sz="1400" dirty="0"/>
              <a:t>David </a:t>
            </a:r>
            <a:r>
              <a:rPr lang="en-US" sz="1400" dirty="0" smtClean="0"/>
              <a:t>Stiller</a:t>
            </a:r>
            <a:endParaRPr lang="en-US" sz="1400" dirty="0"/>
          </a:p>
          <a:p>
            <a:r>
              <a:rPr lang="en-US" sz="1400" dirty="0"/>
              <a:t>FSU Art Dept </a:t>
            </a:r>
            <a:r>
              <a:rPr lang="en-US" sz="1400" dirty="0" smtClean="0"/>
              <a:t>, Prof</a:t>
            </a:r>
            <a:r>
              <a:rPr lang="en-US" sz="1400" dirty="0"/>
              <a:t>. </a:t>
            </a:r>
            <a:r>
              <a:rPr lang="en-US" sz="1400" dirty="0" smtClean="0"/>
              <a:t>Keith Roberson</a:t>
            </a:r>
            <a:endParaRPr lang="en-US" sz="1400" dirty="0"/>
          </a:p>
        </p:txBody>
      </p:sp>
      <p:sp>
        <p:nvSpPr>
          <p:cNvPr id="5" name="TextBox 4"/>
          <p:cNvSpPr txBox="1"/>
          <p:nvPr/>
        </p:nvSpPr>
        <p:spPr>
          <a:xfrm>
            <a:off x="9678468" y="6415270"/>
            <a:ext cx="1738296" cy="307777"/>
          </a:xfrm>
          <a:prstGeom prst="rect">
            <a:avLst/>
          </a:prstGeom>
          <a:noFill/>
        </p:spPr>
        <p:txBody>
          <a:bodyPr wrap="none" rtlCol="0">
            <a:spAutoFit/>
          </a:bodyPr>
          <a:lstStyle/>
          <a:p>
            <a:r>
              <a:rPr lang="en-US" sz="1400" dirty="0" smtClean="0">
                <a:latin typeface="+mj-lt"/>
                <a:hlinkClick r:id="rId2" action="ppaction://hlinksldjump"/>
              </a:rPr>
              <a:t>Back to Elevator Pitch</a:t>
            </a:r>
            <a:endParaRPr lang="en-US" sz="1400" dirty="0">
              <a:latin typeface="+mj-lt"/>
            </a:endParaRPr>
          </a:p>
        </p:txBody>
      </p:sp>
      <p:sp>
        <p:nvSpPr>
          <p:cNvPr id="6" name="Action Button: Home 5">
            <a:hlinkClick r:id="rId3" action="ppaction://hlinksldjump" highlightClick="1"/>
          </p:cNvPr>
          <p:cNvSpPr/>
          <p:nvPr/>
        </p:nvSpPr>
        <p:spPr>
          <a:xfrm>
            <a:off x="11408774" y="6155165"/>
            <a:ext cx="665081" cy="520209"/>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946423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365125"/>
            <a:ext cx="10515600" cy="330614"/>
          </a:xfrm>
        </p:spPr>
        <p:txBody>
          <a:bodyPr>
            <a:normAutofit fontScale="90000"/>
          </a:bodyPr>
          <a:lstStyle/>
          <a:p>
            <a:r>
              <a:rPr lang="en-US" sz="2400" b="1" dirty="0" smtClean="0"/>
              <a:t>Deliverables</a:t>
            </a:r>
            <a:r>
              <a:rPr lang="en-US" dirty="0" smtClean="0"/>
              <a:t/>
            </a:r>
            <a:br>
              <a:rPr lang="en-US" dirty="0" smtClean="0"/>
            </a:br>
            <a:endParaRPr lang="en-US" sz="1400" i="1" dirty="0"/>
          </a:p>
        </p:txBody>
      </p:sp>
      <p:sp>
        <p:nvSpPr>
          <p:cNvPr id="4" name="TextBox 3"/>
          <p:cNvSpPr txBox="1"/>
          <p:nvPr/>
        </p:nvSpPr>
        <p:spPr>
          <a:xfrm>
            <a:off x="317500" y="412198"/>
            <a:ext cx="5575557" cy="3108543"/>
          </a:xfrm>
          <a:prstGeom prst="rect">
            <a:avLst/>
          </a:prstGeom>
          <a:noFill/>
        </p:spPr>
        <p:txBody>
          <a:bodyPr wrap="square" rtlCol="0">
            <a:spAutoFit/>
          </a:bodyPr>
          <a:lstStyle/>
          <a:p>
            <a:pPr marL="285750" indent="-285750">
              <a:buFont typeface="Arial" panose="020B0604020202020204" pitchFamily="34" charset="0"/>
              <a:buChar char="•"/>
            </a:pPr>
            <a:endParaRPr lang="en-US" sz="1400" i="1" dirty="0" smtClean="0"/>
          </a:p>
          <a:p>
            <a:r>
              <a:rPr lang="en-US" sz="1400" i="1" dirty="0" smtClean="0">
                <a:latin typeface="+mj-lt"/>
              </a:rPr>
              <a:t>Saturday Only Program (18 week, 5 students) </a:t>
            </a:r>
            <a:r>
              <a:rPr lang="en-US" sz="1400" i="1" dirty="0" smtClean="0">
                <a:solidFill>
                  <a:schemeClr val="bg1">
                    <a:lumMod val="50000"/>
                  </a:schemeClr>
                </a:solidFill>
                <a:latin typeface="+mj-lt"/>
              </a:rPr>
              <a:t>downscaled version</a:t>
            </a:r>
          </a:p>
          <a:p>
            <a:pPr marL="285750" indent="-285750">
              <a:buFont typeface="Arial" panose="020B0604020202020204" pitchFamily="34" charset="0"/>
              <a:buChar char="•"/>
            </a:pPr>
            <a:r>
              <a:rPr lang="en-US" sz="1400" dirty="0" smtClean="0">
                <a:latin typeface="+mj-lt"/>
              </a:rPr>
              <a:t>679 program hours including 126 hours of Instruction</a:t>
            </a:r>
          </a:p>
          <a:p>
            <a:pPr lvl="1"/>
            <a:r>
              <a:rPr lang="en-US" sz="1400" dirty="0" smtClean="0">
                <a:latin typeface="+mj-lt"/>
              </a:rPr>
              <a:t>DJ </a:t>
            </a:r>
            <a:r>
              <a:rPr lang="en-US" sz="1400" dirty="0">
                <a:latin typeface="+mj-lt"/>
              </a:rPr>
              <a:t>Production Course: 5</a:t>
            </a:r>
            <a:r>
              <a:rPr lang="en-US" sz="1400" dirty="0" smtClean="0">
                <a:latin typeface="+mj-lt"/>
              </a:rPr>
              <a:t> </a:t>
            </a:r>
            <a:r>
              <a:rPr lang="en-US" sz="1400" dirty="0">
                <a:latin typeface="+mj-lt"/>
              </a:rPr>
              <a:t>students, 2015-16 school year</a:t>
            </a:r>
          </a:p>
          <a:p>
            <a:pPr marL="285750" indent="-285750">
              <a:buFont typeface="Arial" panose="020B0604020202020204" pitchFamily="34" charset="0"/>
              <a:buChar char="•"/>
            </a:pPr>
            <a:r>
              <a:rPr lang="en-US" sz="1400" dirty="0">
                <a:latin typeface="+mj-lt"/>
              </a:rPr>
              <a:t>8</a:t>
            </a:r>
            <a:r>
              <a:rPr lang="en-US" sz="1400" dirty="0" smtClean="0">
                <a:latin typeface="+mj-lt"/>
              </a:rPr>
              <a:t> </a:t>
            </a:r>
            <a:r>
              <a:rPr lang="en-US" sz="1400" dirty="0">
                <a:latin typeface="+mj-lt"/>
              </a:rPr>
              <a:t>multimedia life lessons</a:t>
            </a:r>
          </a:p>
          <a:p>
            <a:pPr lvl="1"/>
            <a:r>
              <a:rPr lang="en-US" sz="1400" dirty="0" smtClean="0">
                <a:latin typeface="+mj-lt"/>
              </a:rPr>
              <a:t>5 </a:t>
            </a:r>
            <a:r>
              <a:rPr lang="en-US" sz="1400" dirty="0">
                <a:latin typeface="+mj-lt"/>
              </a:rPr>
              <a:t>student, </a:t>
            </a:r>
            <a:r>
              <a:rPr lang="en-US" sz="1400" dirty="0" smtClean="0">
                <a:latin typeface="+mj-lt"/>
              </a:rPr>
              <a:t>3 </a:t>
            </a:r>
            <a:r>
              <a:rPr lang="en-US" sz="1400" dirty="0">
                <a:latin typeface="+mj-lt"/>
              </a:rPr>
              <a:t>senior, posted to Web</a:t>
            </a:r>
          </a:p>
          <a:p>
            <a:pPr lvl="1"/>
            <a:r>
              <a:rPr lang="en-US" sz="1400" dirty="0">
                <a:latin typeface="+mj-lt"/>
              </a:rPr>
              <a:t>Cross platform/ OS (mobile, desktop, kiosk, Xbox,, etc.)</a:t>
            </a:r>
          </a:p>
          <a:p>
            <a:pPr marL="285750" indent="-285750">
              <a:buFont typeface="Arial" panose="020B0604020202020204" pitchFamily="34" charset="0"/>
              <a:buChar char="•"/>
            </a:pPr>
            <a:r>
              <a:rPr lang="en-US" sz="1400" dirty="0">
                <a:latin typeface="+mj-lt"/>
              </a:rPr>
              <a:t>One kiosk </a:t>
            </a:r>
            <a:r>
              <a:rPr lang="en-US" sz="1400" dirty="0" smtClean="0">
                <a:latin typeface="+mj-lt"/>
              </a:rPr>
              <a:t>presentation and art show</a:t>
            </a:r>
            <a:endParaRPr lang="en-US" sz="1400" dirty="0">
              <a:latin typeface="+mj-lt"/>
            </a:endParaRPr>
          </a:p>
          <a:p>
            <a:pPr lvl="1"/>
            <a:r>
              <a:rPr lang="en-US" sz="1400" dirty="0">
                <a:latin typeface="+mj-lt"/>
              </a:rPr>
              <a:t>A</a:t>
            </a:r>
            <a:r>
              <a:rPr lang="en-US" sz="1400" dirty="0" smtClean="0">
                <a:latin typeface="+mj-lt"/>
              </a:rPr>
              <a:t>t </a:t>
            </a:r>
            <a:r>
              <a:rPr lang="en-US" sz="1400" dirty="0">
                <a:latin typeface="+mj-lt"/>
              </a:rPr>
              <a:t>community center or care facility</a:t>
            </a:r>
          </a:p>
          <a:p>
            <a:pPr marL="285750" indent="-285750">
              <a:buFont typeface="Arial" panose="020B0604020202020204" pitchFamily="34" charset="0"/>
              <a:buChar char="•"/>
            </a:pPr>
            <a:r>
              <a:rPr lang="en-US" sz="1400" dirty="0">
                <a:latin typeface="+mj-lt"/>
              </a:rPr>
              <a:t>Web site and database</a:t>
            </a:r>
          </a:p>
          <a:p>
            <a:pPr lvl="1"/>
            <a:r>
              <a:rPr lang="en-US" sz="1400" dirty="0">
                <a:latin typeface="+mj-lt"/>
              </a:rPr>
              <a:t>Public can browse creatively produced multimedia life lessons</a:t>
            </a:r>
          </a:p>
          <a:p>
            <a:pPr marL="285750" indent="-285750">
              <a:buFont typeface="Arial" panose="020B0604020202020204" pitchFamily="34" charset="0"/>
              <a:buChar char="•"/>
            </a:pPr>
            <a:r>
              <a:rPr lang="en-US" sz="1400" dirty="0">
                <a:latin typeface="+mj-lt"/>
              </a:rPr>
              <a:t>Academic curriculum</a:t>
            </a:r>
          </a:p>
          <a:p>
            <a:pPr lvl="1"/>
            <a:r>
              <a:rPr lang="en-US" sz="1400" dirty="0">
                <a:latin typeface="+mj-lt"/>
              </a:rPr>
              <a:t>Using life lessons in English, History, Social Studies, Life </a:t>
            </a:r>
            <a:r>
              <a:rPr lang="en-US" sz="1400" dirty="0" smtClean="0">
                <a:latin typeface="+mj-lt"/>
              </a:rPr>
              <a:t>Skills</a:t>
            </a:r>
            <a:endParaRPr lang="en-US" sz="1400" dirty="0">
              <a:latin typeface="+mj-lt"/>
            </a:endParaRPr>
          </a:p>
          <a:p>
            <a:pPr marL="285750" indent="-285750">
              <a:buFont typeface="Arial" panose="020B0604020202020204" pitchFamily="34" charset="0"/>
              <a:buChar char="•"/>
            </a:pPr>
            <a:r>
              <a:rPr lang="en-US" sz="1400" dirty="0">
                <a:latin typeface="+mj-lt"/>
              </a:rPr>
              <a:t>Production Course Curriculum (replicable model, some consultation</a:t>
            </a:r>
            <a:r>
              <a:rPr lang="en-US" sz="1400" dirty="0" smtClean="0">
                <a:latin typeface="+mj-lt"/>
              </a:rPr>
              <a:t>)</a:t>
            </a:r>
            <a:endParaRPr lang="en-US" sz="1400" dirty="0">
              <a:latin typeface="+mj-lt"/>
            </a:endParaRPr>
          </a:p>
        </p:txBody>
      </p:sp>
      <p:sp>
        <p:nvSpPr>
          <p:cNvPr id="5" name="TextBox 4"/>
          <p:cNvSpPr txBox="1"/>
          <p:nvPr/>
        </p:nvSpPr>
        <p:spPr>
          <a:xfrm>
            <a:off x="6082748" y="675861"/>
            <a:ext cx="5391219" cy="2893100"/>
          </a:xfrm>
          <a:prstGeom prst="rect">
            <a:avLst/>
          </a:prstGeom>
          <a:noFill/>
        </p:spPr>
        <p:txBody>
          <a:bodyPr wrap="none" rtlCol="0">
            <a:spAutoFit/>
          </a:bodyPr>
          <a:lstStyle/>
          <a:p>
            <a:r>
              <a:rPr lang="en-US" sz="1400" i="1" dirty="0" smtClean="0">
                <a:solidFill>
                  <a:schemeClr val="bg1">
                    <a:lumMod val="65000"/>
                  </a:schemeClr>
                </a:solidFill>
              </a:rPr>
              <a:t>Fill Year Program (36 </a:t>
            </a:r>
            <a:r>
              <a:rPr lang="en-US" sz="1400" i="1" dirty="0">
                <a:solidFill>
                  <a:schemeClr val="bg1">
                    <a:lumMod val="65000"/>
                  </a:schemeClr>
                </a:solidFill>
              </a:rPr>
              <a:t>week, </a:t>
            </a:r>
            <a:r>
              <a:rPr lang="en-US" sz="1400" i="1" dirty="0" smtClean="0">
                <a:solidFill>
                  <a:schemeClr val="bg1">
                    <a:lumMod val="65000"/>
                  </a:schemeClr>
                </a:solidFill>
              </a:rPr>
              <a:t>30 </a:t>
            </a:r>
            <a:r>
              <a:rPr lang="en-US" sz="1400" i="1" dirty="0">
                <a:solidFill>
                  <a:schemeClr val="bg1">
                    <a:lumMod val="65000"/>
                  </a:schemeClr>
                </a:solidFill>
              </a:rPr>
              <a:t>students)</a:t>
            </a:r>
          </a:p>
          <a:p>
            <a:pPr marL="285750" indent="-285750">
              <a:buFont typeface="Arial" panose="020B0604020202020204" pitchFamily="34" charset="0"/>
              <a:buChar char="•"/>
            </a:pPr>
            <a:r>
              <a:rPr lang="en-US" sz="1400" dirty="0" smtClean="0">
                <a:solidFill>
                  <a:schemeClr val="bg1">
                    <a:lumMod val="65000"/>
                  </a:schemeClr>
                </a:solidFill>
              </a:rPr>
              <a:t>1740 </a:t>
            </a:r>
            <a:r>
              <a:rPr lang="en-US" sz="1400" dirty="0">
                <a:solidFill>
                  <a:schemeClr val="bg1">
                    <a:lumMod val="65000"/>
                  </a:schemeClr>
                </a:solidFill>
              </a:rPr>
              <a:t>program hours including </a:t>
            </a:r>
            <a:r>
              <a:rPr lang="en-US" sz="1400" dirty="0" smtClean="0">
                <a:solidFill>
                  <a:schemeClr val="bg1">
                    <a:lumMod val="65000"/>
                  </a:schemeClr>
                </a:solidFill>
              </a:rPr>
              <a:t>1440 </a:t>
            </a:r>
            <a:r>
              <a:rPr lang="en-US" sz="1400" dirty="0">
                <a:solidFill>
                  <a:schemeClr val="bg1">
                    <a:lumMod val="65000"/>
                  </a:schemeClr>
                </a:solidFill>
              </a:rPr>
              <a:t>hours of Instruction</a:t>
            </a:r>
          </a:p>
          <a:p>
            <a:pPr lvl="1"/>
            <a:r>
              <a:rPr lang="en-US" sz="1400" dirty="0">
                <a:solidFill>
                  <a:schemeClr val="bg1">
                    <a:lumMod val="65000"/>
                  </a:schemeClr>
                </a:solidFill>
              </a:rPr>
              <a:t>DJ Production Course: 30 students, 2015-16 school year</a:t>
            </a:r>
          </a:p>
          <a:p>
            <a:pPr marL="285750" indent="-285750">
              <a:buFont typeface="Arial" panose="020B0604020202020204" pitchFamily="34" charset="0"/>
              <a:buChar char="•"/>
            </a:pPr>
            <a:r>
              <a:rPr lang="en-US" sz="1400" dirty="0" smtClean="0">
                <a:solidFill>
                  <a:schemeClr val="bg1">
                    <a:lumMod val="65000"/>
                  </a:schemeClr>
                </a:solidFill>
              </a:rPr>
              <a:t>44 </a:t>
            </a:r>
            <a:r>
              <a:rPr lang="en-US" sz="1400" dirty="0">
                <a:solidFill>
                  <a:schemeClr val="bg1">
                    <a:lumMod val="65000"/>
                  </a:schemeClr>
                </a:solidFill>
              </a:rPr>
              <a:t>multimedia life lessons</a:t>
            </a:r>
          </a:p>
          <a:p>
            <a:pPr lvl="1"/>
            <a:r>
              <a:rPr lang="en-US" sz="1400" dirty="0" smtClean="0">
                <a:solidFill>
                  <a:schemeClr val="bg1">
                    <a:lumMod val="65000"/>
                  </a:schemeClr>
                </a:solidFill>
              </a:rPr>
              <a:t>30 </a:t>
            </a:r>
            <a:r>
              <a:rPr lang="en-US" sz="1400" dirty="0">
                <a:solidFill>
                  <a:schemeClr val="bg1">
                    <a:lumMod val="65000"/>
                  </a:schemeClr>
                </a:solidFill>
              </a:rPr>
              <a:t>student, </a:t>
            </a:r>
            <a:r>
              <a:rPr lang="en-US" sz="1400" dirty="0" smtClean="0">
                <a:solidFill>
                  <a:schemeClr val="bg1">
                    <a:lumMod val="65000"/>
                  </a:schemeClr>
                </a:solidFill>
              </a:rPr>
              <a:t>14 </a:t>
            </a:r>
            <a:r>
              <a:rPr lang="en-US" sz="1400" dirty="0">
                <a:solidFill>
                  <a:schemeClr val="bg1">
                    <a:lumMod val="65000"/>
                  </a:schemeClr>
                </a:solidFill>
              </a:rPr>
              <a:t>senior, posted to Web</a:t>
            </a:r>
          </a:p>
          <a:p>
            <a:pPr lvl="1"/>
            <a:r>
              <a:rPr lang="en-US" sz="1400" dirty="0">
                <a:solidFill>
                  <a:schemeClr val="bg1">
                    <a:lumMod val="65000"/>
                  </a:schemeClr>
                </a:solidFill>
              </a:rPr>
              <a:t>Cross platform/ OS (mobile, desktop, kiosk, Xbox,, etc.)</a:t>
            </a:r>
          </a:p>
          <a:p>
            <a:pPr marL="285750" indent="-285750">
              <a:buFont typeface="Arial" panose="020B0604020202020204" pitchFamily="34" charset="0"/>
              <a:buChar char="•"/>
            </a:pPr>
            <a:r>
              <a:rPr lang="en-US" sz="1400" dirty="0">
                <a:solidFill>
                  <a:schemeClr val="bg1">
                    <a:lumMod val="65000"/>
                  </a:schemeClr>
                </a:solidFill>
              </a:rPr>
              <a:t>One kiosk presentation and art show</a:t>
            </a:r>
          </a:p>
          <a:p>
            <a:pPr lvl="1"/>
            <a:r>
              <a:rPr lang="en-US" sz="1400" dirty="0">
                <a:solidFill>
                  <a:schemeClr val="bg1">
                    <a:lumMod val="65000"/>
                  </a:schemeClr>
                </a:solidFill>
              </a:rPr>
              <a:t>At community center or care facility</a:t>
            </a:r>
          </a:p>
          <a:p>
            <a:pPr marL="285750" indent="-285750">
              <a:buFont typeface="Arial" panose="020B0604020202020204" pitchFamily="34" charset="0"/>
              <a:buChar char="•"/>
            </a:pPr>
            <a:r>
              <a:rPr lang="en-US" sz="1400" dirty="0">
                <a:solidFill>
                  <a:schemeClr val="bg1">
                    <a:lumMod val="65000"/>
                  </a:schemeClr>
                </a:solidFill>
              </a:rPr>
              <a:t>Web site and database</a:t>
            </a:r>
          </a:p>
          <a:p>
            <a:pPr lvl="1"/>
            <a:r>
              <a:rPr lang="en-US" sz="1400" dirty="0">
                <a:solidFill>
                  <a:schemeClr val="bg1">
                    <a:lumMod val="65000"/>
                  </a:schemeClr>
                </a:solidFill>
              </a:rPr>
              <a:t>Public can browse creatively produced multimedia life lessons</a:t>
            </a:r>
          </a:p>
          <a:p>
            <a:pPr marL="285750" indent="-285750">
              <a:buFont typeface="Arial" panose="020B0604020202020204" pitchFamily="34" charset="0"/>
              <a:buChar char="•"/>
            </a:pPr>
            <a:r>
              <a:rPr lang="en-US" sz="1400" dirty="0">
                <a:solidFill>
                  <a:schemeClr val="bg1">
                    <a:lumMod val="65000"/>
                  </a:schemeClr>
                </a:solidFill>
              </a:rPr>
              <a:t>Academic curriculum</a:t>
            </a:r>
          </a:p>
          <a:p>
            <a:pPr lvl="1"/>
            <a:r>
              <a:rPr lang="en-US" sz="1400" dirty="0">
                <a:solidFill>
                  <a:schemeClr val="bg1">
                    <a:lumMod val="65000"/>
                  </a:schemeClr>
                </a:solidFill>
              </a:rPr>
              <a:t>Using life lessons in English, History, Social Studies, Life Skills</a:t>
            </a:r>
          </a:p>
          <a:p>
            <a:pPr marL="285750" indent="-285750">
              <a:buFont typeface="Arial" panose="020B0604020202020204" pitchFamily="34" charset="0"/>
              <a:buChar char="•"/>
            </a:pPr>
            <a:r>
              <a:rPr lang="en-US" sz="1400" dirty="0">
                <a:solidFill>
                  <a:schemeClr val="bg1">
                    <a:lumMod val="65000"/>
                  </a:schemeClr>
                </a:solidFill>
              </a:rPr>
              <a:t>Production Course Curriculum (replicable model, some consultation</a:t>
            </a:r>
            <a:r>
              <a:rPr lang="en-US" sz="1400" dirty="0" smtClean="0">
                <a:solidFill>
                  <a:schemeClr val="bg1">
                    <a:lumMod val="65000"/>
                  </a:schemeClr>
                </a:solidFill>
              </a:rPr>
              <a:t>)</a:t>
            </a:r>
            <a:endParaRPr lang="en-US" sz="1400" dirty="0">
              <a:solidFill>
                <a:schemeClr val="bg1">
                  <a:lumMod val="65000"/>
                </a:schemeClr>
              </a:solidFill>
            </a:endParaRPr>
          </a:p>
        </p:txBody>
      </p:sp>
      <p:sp>
        <p:nvSpPr>
          <p:cNvPr id="7" name="TextBox 6"/>
          <p:cNvSpPr txBox="1"/>
          <p:nvPr/>
        </p:nvSpPr>
        <p:spPr>
          <a:xfrm>
            <a:off x="9644598" y="6415270"/>
            <a:ext cx="1738296" cy="307777"/>
          </a:xfrm>
          <a:prstGeom prst="rect">
            <a:avLst/>
          </a:prstGeom>
          <a:noFill/>
        </p:spPr>
        <p:txBody>
          <a:bodyPr wrap="none" rtlCol="0">
            <a:spAutoFit/>
          </a:bodyPr>
          <a:lstStyle/>
          <a:p>
            <a:r>
              <a:rPr lang="en-US" sz="1400" dirty="0" smtClean="0">
                <a:latin typeface="+mj-lt"/>
                <a:hlinkClick r:id="rId2" action="ppaction://hlinksldjump"/>
              </a:rPr>
              <a:t>Back to Elevator Pitch</a:t>
            </a:r>
            <a:endParaRPr lang="en-US" sz="1400" dirty="0">
              <a:latin typeface="+mj-lt"/>
            </a:endParaRPr>
          </a:p>
        </p:txBody>
      </p:sp>
      <p:sp>
        <p:nvSpPr>
          <p:cNvPr id="8" name="Action Button: Home 7">
            <a:hlinkClick r:id="rId3" action="ppaction://hlinksldjump" highlightClick="1"/>
          </p:cNvPr>
          <p:cNvSpPr/>
          <p:nvPr/>
        </p:nvSpPr>
        <p:spPr>
          <a:xfrm>
            <a:off x="11382374" y="6202837"/>
            <a:ext cx="665081" cy="520209"/>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Tree>
    <p:extLst>
      <p:ext uri="{BB962C8B-B14F-4D97-AF65-F5344CB8AC3E}">
        <p14:creationId xmlns:p14="http://schemas.microsoft.com/office/powerpoint/2010/main" val="23965231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521" y="234950"/>
            <a:ext cx="11810969" cy="422275"/>
          </a:xfrm>
        </p:spPr>
        <p:txBody>
          <a:bodyPr>
            <a:normAutofit fontScale="90000"/>
          </a:bodyPr>
          <a:lstStyle/>
          <a:p>
            <a:r>
              <a:rPr lang="en-US" sz="2400" b="1" dirty="0" smtClean="0"/>
              <a:t>Needs</a:t>
            </a:r>
            <a:br>
              <a:rPr lang="en-US" sz="2400" b="1" dirty="0" smtClean="0"/>
            </a:br>
            <a:r>
              <a:rPr lang="en-US" sz="1600" i="1" dirty="0" smtClean="0"/>
              <a:t>Fall 2015: We’ll begin 5 student, Saturday-Only </a:t>
            </a:r>
            <a:r>
              <a:rPr lang="en-US" sz="1600" i="1" dirty="0"/>
              <a:t>Program </a:t>
            </a:r>
            <a:r>
              <a:rPr lang="en-US" sz="1600" i="1" dirty="0" smtClean="0">
                <a:solidFill>
                  <a:schemeClr val="bg1">
                    <a:lumMod val="75000"/>
                  </a:schemeClr>
                </a:solidFill>
              </a:rPr>
              <a:t>(or </a:t>
            </a:r>
            <a:r>
              <a:rPr lang="en-US" sz="1600" i="1" dirty="0">
                <a:solidFill>
                  <a:schemeClr val="bg1">
                    <a:lumMod val="75000"/>
                  </a:schemeClr>
                </a:solidFill>
              </a:rPr>
              <a:t>30-student, Full-Year </a:t>
            </a:r>
            <a:r>
              <a:rPr lang="en-US" sz="1600" i="1" dirty="0" smtClean="0">
                <a:solidFill>
                  <a:schemeClr val="bg1">
                    <a:lumMod val="75000"/>
                  </a:schemeClr>
                </a:solidFill>
              </a:rPr>
              <a:t>Program)</a:t>
            </a:r>
            <a:endParaRPr lang="en-US" sz="1600" i="1" dirty="0">
              <a:solidFill>
                <a:schemeClr val="bg1">
                  <a:lumMod val="75000"/>
                </a:schemeClr>
              </a:solidFill>
            </a:endParaRPr>
          </a:p>
        </p:txBody>
      </p:sp>
      <p:sp>
        <p:nvSpPr>
          <p:cNvPr id="3" name="Content Placeholder 2"/>
          <p:cNvSpPr>
            <a:spLocks noGrp="1"/>
          </p:cNvSpPr>
          <p:nvPr>
            <p:ph idx="1"/>
          </p:nvPr>
        </p:nvSpPr>
        <p:spPr>
          <a:xfrm>
            <a:off x="263521" y="789966"/>
            <a:ext cx="10693401" cy="6068033"/>
          </a:xfrm>
        </p:spPr>
        <p:txBody>
          <a:bodyPr>
            <a:normAutofit fontScale="25000" lnSpcReduction="20000"/>
          </a:bodyPr>
          <a:lstStyle/>
          <a:p>
            <a:pPr marL="0" indent="0">
              <a:buNone/>
            </a:pPr>
            <a:r>
              <a:rPr lang="en-US" sz="5200" dirty="0" smtClean="0">
                <a:latin typeface="+mj-lt"/>
              </a:rPr>
              <a:t>Per student cost: 3000.00</a:t>
            </a:r>
            <a:br>
              <a:rPr lang="en-US" sz="5200" dirty="0" smtClean="0">
                <a:latin typeface="+mj-lt"/>
              </a:rPr>
            </a:br>
            <a:endParaRPr lang="en-US" sz="5200" dirty="0">
              <a:latin typeface="+mj-lt"/>
            </a:endParaRPr>
          </a:p>
          <a:p>
            <a:pPr marL="457200" lvl="1" indent="0">
              <a:buNone/>
            </a:pPr>
            <a:r>
              <a:rPr lang="en-US" sz="5200" strike="sngStrike" dirty="0">
                <a:solidFill>
                  <a:schemeClr val="bg1">
                    <a:lumMod val="65000"/>
                  </a:schemeClr>
                </a:solidFill>
                <a:latin typeface="+mj-lt"/>
              </a:rPr>
              <a:t>Equipment: 1329.00</a:t>
            </a:r>
            <a:r>
              <a:rPr lang="en-US" sz="5200" dirty="0">
                <a:solidFill>
                  <a:schemeClr val="bg1">
                    <a:lumMod val="65000"/>
                  </a:schemeClr>
                </a:solidFill>
                <a:latin typeface="+mj-lt"/>
              </a:rPr>
              <a:t> </a:t>
            </a:r>
            <a:r>
              <a:rPr lang="en-US" sz="5200" i="1" dirty="0">
                <a:latin typeface="+mj-lt"/>
                <a:sym typeface="Wingdings" panose="05000000000000000000" pitchFamily="2" charset="2"/>
              </a:rPr>
              <a:t> mostly covered by Capital City Bank</a:t>
            </a:r>
            <a:endParaRPr lang="en-US" sz="5200" i="1" dirty="0">
              <a:latin typeface="+mj-lt"/>
            </a:endParaRPr>
          </a:p>
          <a:p>
            <a:pPr marL="914400" lvl="2" indent="0">
              <a:buNone/>
            </a:pPr>
            <a:r>
              <a:rPr lang="en-US" sz="5200" strike="sngStrike" dirty="0">
                <a:solidFill>
                  <a:schemeClr val="bg1">
                    <a:lumMod val="65000"/>
                  </a:schemeClr>
                </a:solidFill>
                <a:latin typeface="+mj-lt"/>
              </a:rPr>
              <a:t>Audio Recorders: 150.00 (75.00 x 2)</a:t>
            </a:r>
          </a:p>
          <a:p>
            <a:pPr marL="914400" lvl="2" indent="0">
              <a:buNone/>
            </a:pPr>
            <a:r>
              <a:rPr lang="en-US" sz="5200" strike="sngStrike" dirty="0">
                <a:solidFill>
                  <a:schemeClr val="bg1">
                    <a:lumMod val="65000"/>
                  </a:schemeClr>
                </a:solidFill>
                <a:latin typeface="+mj-lt"/>
              </a:rPr>
              <a:t>Still and Video Cameras: 800.00 (400.00 x 2)</a:t>
            </a:r>
          </a:p>
          <a:p>
            <a:pPr marL="914400" lvl="2" indent="0">
              <a:buNone/>
            </a:pPr>
            <a:r>
              <a:rPr lang="en-US" sz="5200" strike="sngStrike" dirty="0">
                <a:solidFill>
                  <a:schemeClr val="bg1">
                    <a:lumMod val="65000"/>
                  </a:schemeClr>
                </a:solidFill>
                <a:latin typeface="+mj-lt"/>
              </a:rPr>
              <a:t>Digital Tablet: 379.00 </a:t>
            </a:r>
            <a:r>
              <a:rPr lang="en-US" sz="5200" strike="sngStrike" dirty="0" smtClean="0">
                <a:solidFill>
                  <a:schemeClr val="bg1">
                    <a:lumMod val="65000"/>
                  </a:schemeClr>
                </a:solidFill>
                <a:latin typeface="+mj-lt"/>
              </a:rPr>
              <a:t/>
            </a:r>
            <a:br>
              <a:rPr lang="en-US" sz="5200" strike="sngStrike" dirty="0" smtClean="0">
                <a:solidFill>
                  <a:schemeClr val="bg1">
                    <a:lumMod val="65000"/>
                  </a:schemeClr>
                </a:solidFill>
                <a:latin typeface="+mj-lt"/>
              </a:rPr>
            </a:br>
            <a:endParaRPr lang="en-US" sz="5200" strike="sngStrike" dirty="0">
              <a:solidFill>
                <a:schemeClr val="bg1">
                  <a:lumMod val="65000"/>
                </a:schemeClr>
              </a:solidFill>
              <a:latin typeface="+mj-lt"/>
            </a:endParaRPr>
          </a:p>
          <a:p>
            <a:pPr marL="457200" lvl="1" indent="0">
              <a:buNone/>
            </a:pPr>
            <a:r>
              <a:rPr lang="en-US" sz="5200" dirty="0" smtClean="0">
                <a:latin typeface="+mj-lt"/>
              </a:rPr>
              <a:t>Software: 1495.00 </a:t>
            </a:r>
            <a:endParaRPr lang="en-US" sz="5200" dirty="0">
              <a:latin typeface="+mj-lt"/>
            </a:endParaRPr>
          </a:p>
          <a:p>
            <a:pPr marL="457200" lvl="1" indent="0">
              <a:buNone/>
            </a:pPr>
            <a:r>
              <a:rPr lang="en-US" sz="5200" i="1" dirty="0" smtClean="0">
                <a:latin typeface="+mj-lt"/>
              </a:rPr>
              <a:t>	Sat </a:t>
            </a:r>
            <a:r>
              <a:rPr lang="en-US" sz="5200" i="1" dirty="0">
                <a:latin typeface="+mj-lt"/>
              </a:rPr>
              <a:t>Program: </a:t>
            </a:r>
            <a:r>
              <a:rPr lang="en-US" sz="5200" dirty="0">
                <a:latin typeface="+mj-lt"/>
              </a:rPr>
              <a:t>Adobe Creative Cloud subscriptions: 1495.00 </a:t>
            </a:r>
            <a:r>
              <a:rPr lang="en-US" sz="5200" dirty="0" smtClean="0">
                <a:latin typeface="+mj-lt"/>
              </a:rPr>
              <a:t/>
            </a:r>
            <a:br>
              <a:rPr lang="en-US" sz="5200" dirty="0" smtClean="0">
                <a:latin typeface="+mj-lt"/>
              </a:rPr>
            </a:br>
            <a:r>
              <a:rPr lang="en-US" sz="5200" dirty="0" smtClean="0">
                <a:latin typeface="+mj-lt"/>
              </a:rPr>
              <a:t>	-npo version: </a:t>
            </a:r>
            <a:r>
              <a:rPr lang="en-US" sz="5200" dirty="0">
                <a:latin typeface="+mj-lt"/>
              </a:rPr>
              <a:t>5  device licenses @ </a:t>
            </a:r>
            <a:r>
              <a:rPr lang="en-US" sz="5200" dirty="0" smtClean="0">
                <a:latin typeface="+mj-lt"/>
              </a:rPr>
              <a:t>299.00/ </a:t>
            </a:r>
            <a:r>
              <a:rPr lang="en-US" sz="5200" dirty="0">
                <a:latin typeface="+mj-lt"/>
              </a:rPr>
              <a:t>yr</a:t>
            </a:r>
            <a:r>
              <a:rPr lang="en-US" sz="5200" dirty="0" smtClean="0">
                <a:latin typeface="+mj-lt"/>
              </a:rPr>
              <a:t>.</a:t>
            </a:r>
            <a:r>
              <a:rPr lang="en-US" sz="5200" dirty="0">
                <a:latin typeface="+mj-lt"/>
              </a:rPr>
              <a:t/>
            </a:r>
            <a:br>
              <a:rPr lang="en-US" sz="5200" dirty="0">
                <a:latin typeface="+mj-lt"/>
              </a:rPr>
            </a:br>
            <a:r>
              <a:rPr lang="en-US" sz="5200" dirty="0" smtClean="0">
                <a:latin typeface="+mj-lt"/>
              </a:rPr>
              <a:t>	(</a:t>
            </a:r>
            <a:r>
              <a:rPr lang="en-US" sz="5200" dirty="0">
                <a:latin typeface="+mj-lt"/>
              </a:rPr>
              <a:t>educational version: </a:t>
            </a:r>
            <a:r>
              <a:rPr lang="en-US" sz="5200" dirty="0" smtClean="0">
                <a:latin typeface="+mj-lt"/>
              </a:rPr>
              <a:t>239.88</a:t>
            </a:r>
            <a:r>
              <a:rPr lang="en-US" sz="5200" dirty="0">
                <a:latin typeface="+mj-lt"/>
              </a:rPr>
              <a:t>/ yr</a:t>
            </a:r>
            <a:r>
              <a:rPr lang="en-US" sz="5200" dirty="0" smtClean="0">
                <a:latin typeface="+mj-lt"/>
              </a:rPr>
              <a:t>.)</a:t>
            </a:r>
            <a:br>
              <a:rPr lang="en-US" sz="5200" dirty="0" smtClean="0">
                <a:latin typeface="+mj-lt"/>
              </a:rPr>
            </a:br>
            <a:r>
              <a:rPr lang="en-US" sz="5200" dirty="0">
                <a:latin typeface="+mj-lt"/>
              </a:rPr>
              <a:t/>
            </a:r>
            <a:br>
              <a:rPr lang="en-US" sz="5200" dirty="0">
                <a:latin typeface="+mj-lt"/>
              </a:rPr>
            </a:br>
            <a:r>
              <a:rPr lang="en-US" sz="5200" dirty="0" smtClean="0">
                <a:latin typeface="+mj-lt"/>
              </a:rPr>
              <a:t>	</a:t>
            </a:r>
            <a:r>
              <a:rPr lang="en-US" sz="5200" i="1" dirty="0" smtClean="0">
                <a:solidFill>
                  <a:schemeClr val="bg2">
                    <a:lumMod val="75000"/>
                  </a:schemeClr>
                </a:solidFill>
                <a:latin typeface="+mj-lt"/>
              </a:rPr>
              <a:t>Full </a:t>
            </a:r>
            <a:r>
              <a:rPr lang="en-US" sz="5200" i="1" dirty="0">
                <a:solidFill>
                  <a:schemeClr val="bg2">
                    <a:lumMod val="75000"/>
                  </a:schemeClr>
                </a:solidFill>
                <a:latin typeface="+mj-lt"/>
              </a:rPr>
              <a:t>Program</a:t>
            </a:r>
            <a:r>
              <a:rPr lang="en-US" sz="5200" dirty="0">
                <a:solidFill>
                  <a:schemeClr val="bg2">
                    <a:lumMod val="75000"/>
                  </a:schemeClr>
                </a:solidFill>
                <a:latin typeface="+mj-lt"/>
              </a:rPr>
              <a:t>: Adobe Creative Cloud subscriptions: </a:t>
            </a:r>
            <a:r>
              <a:rPr lang="en-US" sz="5200" dirty="0" smtClean="0">
                <a:solidFill>
                  <a:schemeClr val="bg2">
                    <a:lumMod val="75000"/>
                  </a:schemeClr>
                </a:solidFill>
                <a:latin typeface="+mj-lt"/>
              </a:rPr>
              <a:t>4485.00</a:t>
            </a:r>
            <a:br>
              <a:rPr lang="en-US" sz="5200" dirty="0" smtClean="0">
                <a:solidFill>
                  <a:schemeClr val="bg2">
                    <a:lumMod val="75000"/>
                  </a:schemeClr>
                </a:solidFill>
                <a:latin typeface="+mj-lt"/>
              </a:rPr>
            </a:br>
            <a:r>
              <a:rPr lang="en-US" sz="5200" dirty="0" smtClean="0">
                <a:solidFill>
                  <a:schemeClr val="bg2">
                    <a:lumMod val="75000"/>
                  </a:schemeClr>
                </a:solidFill>
                <a:latin typeface="+mj-lt"/>
              </a:rPr>
              <a:t>	-npo </a:t>
            </a:r>
            <a:r>
              <a:rPr lang="en-US" sz="5200" dirty="0">
                <a:solidFill>
                  <a:schemeClr val="bg2">
                    <a:lumMod val="75000"/>
                  </a:schemeClr>
                </a:solidFill>
                <a:latin typeface="+mj-lt"/>
              </a:rPr>
              <a:t>version: </a:t>
            </a:r>
            <a:r>
              <a:rPr lang="en-US" sz="5200" dirty="0" smtClean="0">
                <a:solidFill>
                  <a:schemeClr val="bg2">
                    <a:lumMod val="75000"/>
                  </a:schemeClr>
                </a:solidFill>
                <a:latin typeface="+mj-lt"/>
              </a:rPr>
              <a:t>15  </a:t>
            </a:r>
            <a:r>
              <a:rPr lang="en-US" sz="5200" dirty="0">
                <a:solidFill>
                  <a:schemeClr val="bg2">
                    <a:lumMod val="75000"/>
                  </a:schemeClr>
                </a:solidFill>
                <a:latin typeface="+mj-lt"/>
              </a:rPr>
              <a:t>device licenses @ 299.00/ yr</a:t>
            </a:r>
            <a:r>
              <a:rPr lang="en-US" sz="5200" dirty="0" smtClean="0">
                <a:solidFill>
                  <a:schemeClr val="bg2">
                    <a:lumMod val="75000"/>
                  </a:schemeClr>
                </a:solidFill>
                <a:latin typeface="+mj-lt"/>
              </a:rPr>
              <a:t>. (for 30 students)</a:t>
            </a:r>
            <a:br>
              <a:rPr lang="en-US" sz="5200" dirty="0" smtClean="0">
                <a:solidFill>
                  <a:schemeClr val="bg2">
                    <a:lumMod val="75000"/>
                  </a:schemeClr>
                </a:solidFill>
                <a:latin typeface="+mj-lt"/>
              </a:rPr>
            </a:br>
            <a:endParaRPr lang="en-US" sz="5200" strike="sngStrike" dirty="0" smtClean="0">
              <a:solidFill>
                <a:schemeClr val="bg2">
                  <a:lumMod val="75000"/>
                </a:schemeClr>
              </a:solidFill>
              <a:latin typeface="+mj-lt"/>
            </a:endParaRPr>
          </a:p>
          <a:p>
            <a:pPr marL="457200" lvl="1" indent="0">
              <a:buNone/>
            </a:pPr>
            <a:r>
              <a:rPr lang="en-US" sz="5200" dirty="0" smtClean="0">
                <a:latin typeface="+mj-lt"/>
              </a:rPr>
              <a:t>Travel: 143.00</a:t>
            </a:r>
            <a:br>
              <a:rPr lang="en-US" sz="5200" dirty="0" smtClean="0">
                <a:latin typeface="+mj-lt"/>
              </a:rPr>
            </a:br>
            <a:r>
              <a:rPr lang="en-US" sz="5200" dirty="0" smtClean="0">
                <a:latin typeface="+mj-lt"/>
              </a:rPr>
              <a:t>	Mileage for director’s travel to participating </a:t>
            </a:r>
            <a:r>
              <a:rPr lang="en-US" sz="5200" dirty="0">
                <a:latin typeface="+mj-lt"/>
              </a:rPr>
              <a:t>senior centers/facilities and high schools</a:t>
            </a:r>
            <a:r>
              <a:rPr lang="en-US" sz="5200" dirty="0" smtClean="0">
                <a:latin typeface="+mj-lt"/>
              </a:rPr>
              <a:t>.</a:t>
            </a:r>
            <a:br>
              <a:rPr lang="en-US" sz="5200" dirty="0" smtClean="0">
                <a:latin typeface="+mj-lt"/>
              </a:rPr>
            </a:br>
            <a:r>
              <a:rPr lang="en-US" sz="5200" dirty="0" smtClean="0">
                <a:latin typeface="+mj-lt"/>
              </a:rPr>
              <a:t>	-70 </a:t>
            </a:r>
            <a:r>
              <a:rPr lang="en-US" sz="5200" dirty="0">
                <a:latin typeface="+mj-lt"/>
              </a:rPr>
              <a:t>miles/mo @ .41/mi x 5 </a:t>
            </a:r>
            <a:r>
              <a:rPr lang="en-US" sz="5200" dirty="0" smtClean="0">
                <a:latin typeface="+mj-lt"/>
              </a:rPr>
              <a:t>months</a:t>
            </a:r>
            <a:r>
              <a:rPr lang="en-US" sz="5200" dirty="0">
                <a:latin typeface="+mj-lt"/>
              </a:rPr>
              <a:t/>
            </a:r>
            <a:br>
              <a:rPr lang="en-US" sz="5200" dirty="0">
                <a:latin typeface="+mj-lt"/>
              </a:rPr>
            </a:br>
            <a:endParaRPr lang="en-US" sz="5200" dirty="0" smtClean="0">
              <a:latin typeface="+mj-lt"/>
            </a:endParaRPr>
          </a:p>
          <a:p>
            <a:pPr marL="457200" lvl="1" indent="0">
              <a:buNone/>
            </a:pPr>
            <a:r>
              <a:rPr lang="en-US" sz="5200" dirty="0" smtClean="0">
                <a:latin typeface="+mj-lt"/>
              </a:rPr>
              <a:t>Salary: 12,033.00</a:t>
            </a:r>
          </a:p>
          <a:p>
            <a:pPr marL="914400" lvl="2" indent="0">
              <a:buNone/>
            </a:pPr>
            <a:r>
              <a:rPr lang="en-US" sz="5200" i="1" dirty="0" smtClean="0">
                <a:latin typeface="+mj-lt"/>
              </a:rPr>
              <a:t>679 </a:t>
            </a:r>
            <a:r>
              <a:rPr lang="en-US" sz="5200" i="1" dirty="0">
                <a:latin typeface="+mj-lt"/>
              </a:rPr>
              <a:t>hours </a:t>
            </a:r>
            <a:r>
              <a:rPr lang="en-US" sz="5200" dirty="0" smtClean="0">
                <a:latin typeface="+mj-lt"/>
              </a:rPr>
              <a:t>(18 weeks) of program director/instructor’s time: </a:t>
            </a:r>
            <a:r>
              <a:rPr lang="en-US" sz="5200" i="1" dirty="0" smtClean="0">
                <a:latin typeface="+mj-lt"/>
              </a:rPr>
              <a:t>:</a:t>
            </a:r>
          </a:p>
          <a:p>
            <a:pPr marL="1371600" lvl="3" indent="0">
              <a:buNone/>
            </a:pPr>
            <a:r>
              <a:rPr lang="en-US" sz="5200" dirty="0" smtClean="0">
                <a:latin typeface="+mj-lt"/>
              </a:rPr>
              <a:t>20 </a:t>
            </a:r>
            <a:r>
              <a:rPr lang="en-US" sz="5200" dirty="0">
                <a:latin typeface="+mj-lt"/>
              </a:rPr>
              <a:t>hours: computer lab set up management, and software and hardware troubleshooting </a:t>
            </a:r>
            <a:endParaRPr lang="en-US" sz="5200" dirty="0" smtClean="0">
              <a:latin typeface="+mj-lt"/>
            </a:endParaRPr>
          </a:p>
          <a:p>
            <a:pPr marL="1371600" lvl="3" indent="0">
              <a:buNone/>
            </a:pPr>
            <a:r>
              <a:rPr lang="en-US" sz="5200" dirty="0" smtClean="0">
                <a:latin typeface="+mj-lt"/>
              </a:rPr>
              <a:t>126 </a:t>
            </a:r>
            <a:r>
              <a:rPr lang="en-US" sz="5200" dirty="0">
                <a:latin typeface="+mj-lt"/>
              </a:rPr>
              <a:t>hours: of classroom instruction (7 hours on 18 Saturdays</a:t>
            </a:r>
            <a:r>
              <a:rPr lang="en-US" sz="5200" dirty="0" smtClean="0">
                <a:latin typeface="+mj-lt"/>
              </a:rPr>
              <a:t>)</a:t>
            </a:r>
          </a:p>
          <a:p>
            <a:pPr marL="1371600" lvl="3" indent="0">
              <a:buNone/>
            </a:pPr>
            <a:r>
              <a:rPr lang="en-US" sz="5200" dirty="0" smtClean="0">
                <a:latin typeface="+mj-lt"/>
              </a:rPr>
              <a:t>378 </a:t>
            </a:r>
            <a:r>
              <a:rPr lang="en-US" sz="5200" dirty="0">
                <a:latin typeface="+mj-lt"/>
              </a:rPr>
              <a:t>hours: of curriculum design, class </a:t>
            </a:r>
            <a:r>
              <a:rPr lang="en-US" sz="5200" dirty="0" smtClean="0">
                <a:latin typeface="+mj-lt"/>
              </a:rPr>
              <a:t>preparation</a:t>
            </a:r>
          </a:p>
          <a:p>
            <a:pPr marL="1371600" lvl="3" indent="0">
              <a:buNone/>
            </a:pPr>
            <a:r>
              <a:rPr lang="en-US" sz="5200" dirty="0" smtClean="0">
                <a:latin typeface="+mj-lt"/>
              </a:rPr>
              <a:t>60 </a:t>
            </a:r>
            <a:r>
              <a:rPr lang="en-US" sz="5200" dirty="0">
                <a:latin typeface="+mj-lt"/>
              </a:rPr>
              <a:t>hours: individualized project direction and </a:t>
            </a:r>
            <a:r>
              <a:rPr lang="en-US" sz="5200" dirty="0" smtClean="0">
                <a:latin typeface="+mj-lt"/>
              </a:rPr>
              <a:t>troubleshooting</a:t>
            </a:r>
          </a:p>
          <a:p>
            <a:pPr marL="1371600" lvl="3" indent="0">
              <a:buNone/>
            </a:pPr>
            <a:r>
              <a:rPr lang="en-US" sz="5200" dirty="0" smtClean="0">
                <a:latin typeface="+mj-lt"/>
              </a:rPr>
              <a:t>40 </a:t>
            </a:r>
            <a:r>
              <a:rPr lang="en-US" sz="5200" dirty="0">
                <a:latin typeface="+mj-lt"/>
              </a:rPr>
              <a:t>hours: editing and consolidating of final images, audio and text </a:t>
            </a:r>
            <a:endParaRPr lang="en-US" sz="5200" dirty="0" smtClean="0">
              <a:latin typeface="+mj-lt"/>
            </a:endParaRPr>
          </a:p>
          <a:p>
            <a:pPr marL="1371600" lvl="3" indent="0">
              <a:buNone/>
            </a:pPr>
            <a:r>
              <a:rPr lang="en-US" sz="5200" dirty="0" smtClean="0">
                <a:latin typeface="+mj-lt"/>
              </a:rPr>
              <a:t>10 </a:t>
            </a:r>
            <a:r>
              <a:rPr lang="en-US" sz="5200" dirty="0">
                <a:latin typeface="+mj-lt"/>
              </a:rPr>
              <a:t>hours: testing student final products on multiple </a:t>
            </a:r>
            <a:r>
              <a:rPr lang="en-US" sz="5200" dirty="0" smtClean="0">
                <a:latin typeface="+mj-lt"/>
              </a:rPr>
              <a:t>devices</a:t>
            </a:r>
          </a:p>
          <a:p>
            <a:pPr marL="1371600" lvl="3" indent="0">
              <a:buNone/>
            </a:pPr>
            <a:r>
              <a:rPr lang="en-US" sz="5200" dirty="0" smtClean="0">
                <a:latin typeface="+mj-lt"/>
              </a:rPr>
              <a:t>55 </a:t>
            </a:r>
            <a:r>
              <a:rPr lang="en-US" sz="5200" dirty="0">
                <a:latin typeface="+mj-lt"/>
              </a:rPr>
              <a:t>hours: development and management of program website, database and search </a:t>
            </a:r>
            <a:r>
              <a:rPr lang="en-US" sz="5200" dirty="0" smtClean="0">
                <a:latin typeface="+mj-lt"/>
              </a:rPr>
              <a:t>engine</a:t>
            </a:r>
          </a:p>
          <a:p>
            <a:pPr marL="1371600" lvl="3" indent="0">
              <a:buNone/>
            </a:pPr>
            <a:r>
              <a:rPr lang="en-US" sz="5200" dirty="0" smtClean="0">
                <a:latin typeface="+mj-lt"/>
              </a:rPr>
              <a:t>10 </a:t>
            </a:r>
            <a:r>
              <a:rPr lang="en-US" sz="5200" dirty="0">
                <a:latin typeface="+mj-lt"/>
              </a:rPr>
              <a:t>hours: consulting with participating schools re: curriculum implementation and student progress</a:t>
            </a:r>
          </a:p>
          <a:p>
            <a:pPr marL="1371600" lvl="3" indent="0">
              <a:buNone/>
            </a:pPr>
            <a:r>
              <a:rPr lang="en-US" sz="5200" dirty="0" smtClean="0">
                <a:latin typeface="+mj-lt"/>
              </a:rPr>
              <a:t>10 </a:t>
            </a:r>
            <a:r>
              <a:rPr lang="en-US" sz="5200" dirty="0">
                <a:latin typeface="+mj-lt"/>
              </a:rPr>
              <a:t>hours: consulting with non-participating schools regarding program </a:t>
            </a:r>
            <a:r>
              <a:rPr lang="en-US" sz="5200" dirty="0" smtClean="0">
                <a:latin typeface="+mj-lt"/>
              </a:rPr>
              <a:t>replication</a:t>
            </a:r>
          </a:p>
          <a:p>
            <a:pPr marL="1371600" lvl="3" indent="0">
              <a:buNone/>
            </a:pPr>
            <a:r>
              <a:rPr lang="en-US" sz="5200" dirty="0" smtClean="0">
                <a:latin typeface="+mj-lt"/>
              </a:rPr>
              <a:t>8 </a:t>
            </a:r>
            <a:r>
              <a:rPr lang="en-US" sz="5200" dirty="0">
                <a:latin typeface="+mj-lt"/>
              </a:rPr>
              <a:t>hours: management of interns and referral of student graduates to schools and </a:t>
            </a:r>
            <a:r>
              <a:rPr lang="en-US" sz="5200" dirty="0" smtClean="0">
                <a:latin typeface="+mj-lt"/>
              </a:rPr>
              <a:t>employers</a:t>
            </a:r>
          </a:p>
          <a:p>
            <a:pPr marL="1371600" lvl="3" indent="0">
              <a:buNone/>
            </a:pPr>
            <a:r>
              <a:rPr lang="en-US" sz="5200" dirty="0" smtClean="0">
                <a:latin typeface="+mj-lt"/>
              </a:rPr>
              <a:t>20 </a:t>
            </a:r>
            <a:r>
              <a:rPr lang="en-US" sz="5200" dirty="0">
                <a:latin typeface="+mj-lt"/>
              </a:rPr>
              <a:t>hours: soliciting donations and grants and managing media and public </a:t>
            </a:r>
            <a:r>
              <a:rPr lang="en-US" sz="5200" dirty="0" smtClean="0">
                <a:latin typeface="+mj-lt"/>
              </a:rPr>
              <a:t>relations</a:t>
            </a:r>
          </a:p>
          <a:p>
            <a:pPr marL="1371600" lvl="3" indent="0">
              <a:buNone/>
            </a:pPr>
            <a:r>
              <a:rPr lang="en-US" sz="5200" dirty="0" smtClean="0">
                <a:latin typeface="+mj-lt"/>
              </a:rPr>
              <a:t>5 </a:t>
            </a:r>
            <a:r>
              <a:rPr lang="en-US" sz="5200" dirty="0">
                <a:latin typeface="+mj-lt"/>
              </a:rPr>
              <a:t>hours: planning publicizing and executing final show and kiosk installation </a:t>
            </a:r>
            <a:r>
              <a:rPr lang="en-US" sz="5200" dirty="0" smtClean="0">
                <a:latin typeface="+mj-lt"/>
              </a:rPr>
              <a:t>event</a:t>
            </a:r>
            <a:r>
              <a:rPr lang="en-US" sz="5200" dirty="0">
                <a:latin typeface="+mj-lt"/>
              </a:rPr>
              <a:t>	</a:t>
            </a:r>
          </a:p>
          <a:p>
            <a:pPr marL="1371600" lvl="3" indent="0">
              <a:buNone/>
            </a:pPr>
            <a:endParaRPr lang="en-US" dirty="0"/>
          </a:p>
        </p:txBody>
      </p:sp>
      <p:sp>
        <p:nvSpPr>
          <p:cNvPr id="6" name="TextBox 5"/>
          <p:cNvSpPr txBox="1"/>
          <p:nvPr/>
        </p:nvSpPr>
        <p:spPr>
          <a:xfrm>
            <a:off x="9637331" y="6415270"/>
            <a:ext cx="1738296" cy="307777"/>
          </a:xfrm>
          <a:prstGeom prst="rect">
            <a:avLst/>
          </a:prstGeom>
          <a:noFill/>
        </p:spPr>
        <p:txBody>
          <a:bodyPr wrap="none" rtlCol="0">
            <a:spAutoFit/>
          </a:bodyPr>
          <a:lstStyle/>
          <a:p>
            <a:r>
              <a:rPr lang="en-US" sz="1400" dirty="0" smtClean="0">
                <a:latin typeface="+mj-lt"/>
                <a:hlinkClick r:id="rId2" action="ppaction://hlinksldjump"/>
              </a:rPr>
              <a:t>Back to Elevator Pitch</a:t>
            </a:r>
            <a:endParaRPr lang="en-US" sz="1400" dirty="0">
              <a:latin typeface="+mj-lt"/>
            </a:endParaRPr>
          </a:p>
        </p:txBody>
      </p:sp>
      <p:sp>
        <p:nvSpPr>
          <p:cNvPr id="7" name="Action Button: Home 6">
            <a:hlinkClick r:id="rId3" action="ppaction://hlinksldjump" highlightClick="1"/>
          </p:cNvPr>
          <p:cNvSpPr/>
          <p:nvPr/>
        </p:nvSpPr>
        <p:spPr>
          <a:xfrm>
            <a:off x="11382374" y="6202837"/>
            <a:ext cx="665081" cy="520209"/>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385546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88235" y="174885"/>
            <a:ext cx="9372600" cy="47317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smtClean="0"/>
              <a:t>BBHC Funding Timeline</a:t>
            </a:r>
            <a:endParaRPr lang="en-US" sz="2400" b="1" dirty="0"/>
          </a:p>
        </p:txBody>
      </p:sp>
      <p:graphicFrame>
        <p:nvGraphicFramePr>
          <p:cNvPr id="3" name="Table 2"/>
          <p:cNvGraphicFramePr>
            <a:graphicFrameLocks noGrp="1"/>
          </p:cNvGraphicFramePr>
          <p:nvPr>
            <p:extLst>
              <p:ext uri="{D42A27DB-BD31-4B8C-83A1-F6EECF244321}">
                <p14:modId xmlns:p14="http://schemas.microsoft.com/office/powerpoint/2010/main" val="3329923684"/>
              </p:ext>
            </p:extLst>
          </p:nvPr>
        </p:nvGraphicFramePr>
        <p:xfrm>
          <a:off x="390938" y="2149283"/>
          <a:ext cx="6228523" cy="4573764"/>
        </p:xfrm>
        <a:graphic>
          <a:graphicData uri="http://schemas.openxmlformats.org/drawingml/2006/table">
            <a:tbl>
              <a:tblPr firstRow="1" firstCol="1" bandRow="1">
                <a:tableStyleId>{5C22544A-7EE6-4342-B048-85BDC9FD1C3A}</a:tableStyleId>
              </a:tblPr>
              <a:tblGrid>
                <a:gridCol w="1766004"/>
                <a:gridCol w="2309894"/>
                <a:gridCol w="2152625"/>
              </a:tblGrid>
              <a:tr h="127049">
                <a:tc gridSpan="3">
                  <a:txBody>
                    <a:bodyPr/>
                    <a:lstStyle/>
                    <a:p>
                      <a:pPr marL="0" marR="0" algn="ctr">
                        <a:lnSpc>
                          <a:spcPct val="107000"/>
                        </a:lnSpc>
                        <a:spcBef>
                          <a:spcPts val="0"/>
                        </a:spcBef>
                        <a:spcAft>
                          <a:spcPts val="0"/>
                        </a:spcAft>
                      </a:pPr>
                      <a:r>
                        <a:rPr lang="en-US" sz="700" dirty="0">
                          <a:effectLst/>
                        </a:rPr>
                        <a:t>Sources and Uses of Funding</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hMerge="1">
                  <a:txBody>
                    <a:bodyPr/>
                    <a:lstStyle/>
                    <a:p>
                      <a:endParaRPr lang="en-US"/>
                    </a:p>
                  </a:txBody>
                  <a:tcPr/>
                </a:tc>
                <a:tc hMerge="1">
                  <a:txBody>
                    <a:bodyPr/>
                    <a:lstStyle/>
                    <a:p>
                      <a:endParaRPr lang="en-US"/>
                    </a:p>
                  </a:txBody>
                  <a:tcPr/>
                </a:tc>
              </a:tr>
              <a:tr h="127049">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Proposed Sources</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marL="0" marR="0">
                        <a:lnSpc>
                          <a:spcPct val="107000"/>
                        </a:lnSpc>
                        <a:spcBef>
                          <a:spcPts val="0"/>
                        </a:spcBef>
                        <a:spcAft>
                          <a:spcPts val="0"/>
                        </a:spcAft>
                      </a:pPr>
                      <a:r>
                        <a:rPr lang="en-US" sz="700" dirty="0">
                          <a:effectLst/>
                        </a:rPr>
                        <a:t> </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marL="0" marR="0" algn="ctr">
                        <a:lnSpc>
                          <a:spcPct val="107000"/>
                        </a:lnSpc>
                        <a:spcBef>
                          <a:spcPts val="0"/>
                        </a:spcBef>
                        <a:spcAft>
                          <a:spcPts val="0"/>
                        </a:spcAft>
                      </a:pPr>
                      <a:r>
                        <a:rPr lang="en-US" sz="700" dirty="0">
                          <a:effectLst/>
                        </a:rPr>
                        <a:t>Amount</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Small Foundations (5-10)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marL="0" marR="0">
                        <a:lnSpc>
                          <a:spcPct val="107000"/>
                        </a:lnSpc>
                        <a:spcBef>
                          <a:spcPts val="0"/>
                        </a:spcBef>
                        <a:spcAft>
                          <a:spcPts val="0"/>
                        </a:spcAft>
                      </a:pPr>
                      <a:r>
                        <a:rPr lang="en-US" sz="700" dirty="0">
                          <a:effectLst/>
                        </a:rPr>
                        <a:t>Year 1 - Semester 1</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marL="0" marR="0" algn="r">
                        <a:lnSpc>
                          <a:spcPct val="107000"/>
                        </a:lnSpc>
                        <a:spcBef>
                          <a:spcPts val="0"/>
                        </a:spcBef>
                        <a:spcAft>
                          <a:spcPts val="0"/>
                        </a:spcAft>
                      </a:pPr>
                      <a:r>
                        <a:rPr lang="en-US" sz="700" dirty="0">
                          <a:effectLst/>
                        </a:rPr>
                        <a:t>$15,000.00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Small Foundations (5-10)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marL="0" marR="0">
                        <a:lnSpc>
                          <a:spcPct val="107000"/>
                        </a:lnSpc>
                        <a:spcBef>
                          <a:spcPts val="0"/>
                        </a:spcBef>
                        <a:spcAft>
                          <a:spcPts val="0"/>
                        </a:spcAft>
                      </a:pPr>
                      <a:r>
                        <a:rPr lang="en-US" sz="700" dirty="0">
                          <a:effectLst/>
                        </a:rPr>
                        <a:t>Year 1 - Semester 2</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marL="0" marR="0" algn="r">
                        <a:lnSpc>
                          <a:spcPct val="107000"/>
                        </a:lnSpc>
                        <a:spcBef>
                          <a:spcPts val="0"/>
                        </a:spcBef>
                        <a:spcAft>
                          <a:spcPts val="0"/>
                        </a:spcAft>
                      </a:pPr>
                      <a:r>
                        <a:rPr lang="en-US" sz="700" dirty="0">
                          <a:effectLst/>
                        </a:rPr>
                        <a:t>$15,000.00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Medium to Large Foundations (1-2)</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marL="0" marR="0">
                        <a:lnSpc>
                          <a:spcPct val="107000"/>
                        </a:lnSpc>
                        <a:spcBef>
                          <a:spcPts val="0"/>
                        </a:spcBef>
                        <a:spcAft>
                          <a:spcPts val="0"/>
                        </a:spcAft>
                      </a:pPr>
                      <a:r>
                        <a:rPr lang="en-US" sz="700" dirty="0">
                          <a:effectLst/>
                        </a:rPr>
                        <a:t>Year 2+</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marL="0" marR="0" algn="r">
                        <a:lnSpc>
                          <a:spcPct val="107000"/>
                        </a:lnSpc>
                        <a:spcBef>
                          <a:spcPts val="0"/>
                        </a:spcBef>
                        <a:spcAft>
                          <a:spcPts val="0"/>
                        </a:spcAft>
                      </a:pPr>
                      <a:r>
                        <a:rPr lang="en-US" sz="700" dirty="0">
                          <a:effectLst/>
                        </a:rPr>
                        <a:t>$100,000.00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Florida Department of Education</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marL="0" marR="0">
                        <a:lnSpc>
                          <a:spcPct val="107000"/>
                        </a:lnSpc>
                        <a:spcBef>
                          <a:spcPts val="0"/>
                        </a:spcBef>
                        <a:spcAft>
                          <a:spcPts val="0"/>
                        </a:spcAft>
                      </a:pPr>
                      <a:r>
                        <a:rPr lang="en-US" sz="700" dirty="0">
                          <a:effectLst/>
                        </a:rPr>
                        <a:t>Year 2+</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marL="0" marR="0" algn="r">
                        <a:lnSpc>
                          <a:spcPct val="107000"/>
                        </a:lnSpc>
                        <a:spcBef>
                          <a:spcPts val="0"/>
                        </a:spcBef>
                        <a:spcAft>
                          <a:spcPts val="0"/>
                        </a:spcAft>
                      </a:pPr>
                      <a:r>
                        <a:rPr lang="en-US" sz="700" dirty="0">
                          <a:effectLst/>
                        </a:rPr>
                        <a:t>$100,000.00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Florida Legislature</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marL="0" marR="0">
                        <a:lnSpc>
                          <a:spcPct val="107000"/>
                        </a:lnSpc>
                        <a:spcBef>
                          <a:spcPts val="0"/>
                        </a:spcBef>
                        <a:spcAft>
                          <a:spcPts val="0"/>
                        </a:spcAft>
                      </a:pPr>
                      <a:r>
                        <a:rPr lang="en-US" sz="700" dirty="0">
                          <a:effectLst/>
                        </a:rPr>
                        <a:t>Year 2+</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marL="0" marR="0" algn="r">
                        <a:lnSpc>
                          <a:spcPct val="107000"/>
                        </a:lnSpc>
                        <a:spcBef>
                          <a:spcPts val="0"/>
                        </a:spcBef>
                        <a:spcAft>
                          <a:spcPts val="0"/>
                        </a:spcAft>
                      </a:pPr>
                      <a:r>
                        <a:rPr lang="en-US" sz="700" dirty="0">
                          <a:effectLst/>
                        </a:rPr>
                        <a:t>$100,000.00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Total Sources</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Year 1</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marL="0" marR="0" algn="r">
                        <a:lnSpc>
                          <a:spcPct val="107000"/>
                        </a:lnSpc>
                        <a:spcBef>
                          <a:spcPts val="0"/>
                        </a:spcBef>
                        <a:spcAft>
                          <a:spcPts val="0"/>
                        </a:spcAft>
                      </a:pPr>
                      <a:r>
                        <a:rPr lang="en-US" sz="700" dirty="0">
                          <a:effectLst/>
                        </a:rPr>
                        <a:t>10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marL="0" marR="0" algn="r">
                        <a:lnSpc>
                          <a:spcPct val="107000"/>
                        </a:lnSpc>
                        <a:spcBef>
                          <a:spcPts val="0"/>
                        </a:spcBef>
                        <a:spcAft>
                          <a:spcPts val="0"/>
                        </a:spcAft>
                      </a:pPr>
                      <a:r>
                        <a:rPr lang="en-US" sz="700" dirty="0">
                          <a:effectLst/>
                        </a:rPr>
                        <a:t>$30,000.00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Year 2</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marL="0" marR="0" algn="r">
                        <a:lnSpc>
                          <a:spcPct val="107000"/>
                        </a:lnSpc>
                        <a:spcBef>
                          <a:spcPts val="0"/>
                        </a:spcBef>
                        <a:spcAft>
                          <a:spcPts val="0"/>
                        </a:spcAft>
                      </a:pPr>
                      <a:r>
                        <a:rPr lang="en-US" sz="700" dirty="0">
                          <a:effectLst/>
                        </a:rPr>
                        <a:t>4</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marL="0" marR="0" algn="r">
                        <a:lnSpc>
                          <a:spcPct val="107000"/>
                        </a:lnSpc>
                        <a:spcBef>
                          <a:spcPts val="0"/>
                        </a:spcBef>
                        <a:spcAft>
                          <a:spcPts val="0"/>
                        </a:spcAft>
                      </a:pPr>
                      <a:r>
                        <a:rPr lang="en-US" sz="700" dirty="0">
                          <a:effectLst/>
                        </a:rPr>
                        <a:t>$100,000.00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r>
              <a:tr h="127049">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Uses</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marL="0" marR="0">
                        <a:lnSpc>
                          <a:spcPct val="107000"/>
                        </a:lnSpc>
                        <a:spcBef>
                          <a:spcPts val="0"/>
                        </a:spcBef>
                        <a:spcAft>
                          <a:spcPts val="0"/>
                        </a:spcAft>
                      </a:pPr>
                      <a:r>
                        <a:rPr lang="en-US" sz="700" dirty="0">
                          <a:effectLst/>
                        </a:rPr>
                        <a:t> </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marL="0" marR="0" algn="ctr">
                        <a:lnSpc>
                          <a:spcPct val="107000"/>
                        </a:lnSpc>
                        <a:spcBef>
                          <a:spcPts val="0"/>
                        </a:spcBef>
                        <a:spcAft>
                          <a:spcPts val="0"/>
                        </a:spcAft>
                      </a:pPr>
                      <a:r>
                        <a:rPr lang="en-US" sz="700" dirty="0">
                          <a:effectLst/>
                        </a:rPr>
                        <a:t>Amount</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Year 1 - Semester 1</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Salary</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marL="0" marR="0" algn="r">
                        <a:lnSpc>
                          <a:spcPct val="107000"/>
                        </a:lnSpc>
                        <a:spcBef>
                          <a:spcPts val="0"/>
                        </a:spcBef>
                        <a:spcAft>
                          <a:spcPts val="0"/>
                        </a:spcAft>
                      </a:pPr>
                      <a:r>
                        <a:rPr lang="en-US" sz="700" dirty="0">
                          <a:effectLst/>
                        </a:rPr>
                        <a:t>$12,033.00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Equipment</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marL="0" marR="0" algn="r">
                        <a:lnSpc>
                          <a:spcPct val="107000"/>
                        </a:lnSpc>
                        <a:spcBef>
                          <a:spcPts val="0"/>
                        </a:spcBef>
                        <a:spcAft>
                          <a:spcPts val="0"/>
                        </a:spcAft>
                      </a:pPr>
                      <a:r>
                        <a:rPr lang="en-US" sz="700" dirty="0">
                          <a:effectLst/>
                        </a:rPr>
                        <a:t>$1,329.00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Software</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marL="0" marR="0" algn="r">
                        <a:lnSpc>
                          <a:spcPct val="107000"/>
                        </a:lnSpc>
                        <a:spcBef>
                          <a:spcPts val="0"/>
                        </a:spcBef>
                        <a:spcAft>
                          <a:spcPts val="0"/>
                        </a:spcAft>
                      </a:pPr>
                      <a:r>
                        <a:rPr lang="en-US" sz="700" dirty="0">
                          <a:effectLst/>
                        </a:rPr>
                        <a:t>$1,495.00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Travel</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marL="0" marR="0" algn="r">
                        <a:lnSpc>
                          <a:spcPct val="107000"/>
                        </a:lnSpc>
                        <a:spcBef>
                          <a:spcPts val="0"/>
                        </a:spcBef>
                        <a:spcAft>
                          <a:spcPts val="0"/>
                        </a:spcAft>
                      </a:pPr>
                      <a:r>
                        <a:rPr lang="en-US" sz="700" dirty="0">
                          <a:effectLst/>
                        </a:rPr>
                        <a:t>$143.00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Total</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marL="0" marR="0" algn="r">
                        <a:lnSpc>
                          <a:spcPct val="107000"/>
                        </a:lnSpc>
                        <a:spcBef>
                          <a:spcPts val="0"/>
                        </a:spcBef>
                        <a:spcAft>
                          <a:spcPts val="0"/>
                        </a:spcAft>
                      </a:pPr>
                      <a:r>
                        <a:rPr lang="en-US" sz="700" dirty="0">
                          <a:effectLst/>
                        </a:rPr>
                        <a:t>$15,000.00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Year 1 - Semester 2</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Salary</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marL="0" marR="0" algn="r">
                        <a:lnSpc>
                          <a:spcPct val="107000"/>
                        </a:lnSpc>
                        <a:spcBef>
                          <a:spcPts val="0"/>
                        </a:spcBef>
                        <a:spcAft>
                          <a:spcPts val="0"/>
                        </a:spcAft>
                      </a:pPr>
                      <a:r>
                        <a:rPr lang="en-US" sz="700" dirty="0">
                          <a:effectLst/>
                        </a:rPr>
                        <a:t>$12,033.00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Equipment</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marL="0" marR="0" algn="r">
                        <a:lnSpc>
                          <a:spcPct val="107000"/>
                        </a:lnSpc>
                        <a:spcBef>
                          <a:spcPts val="0"/>
                        </a:spcBef>
                        <a:spcAft>
                          <a:spcPts val="0"/>
                        </a:spcAft>
                      </a:pPr>
                      <a:r>
                        <a:rPr lang="en-US" sz="700" dirty="0">
                          <a:effectLst/>
                        </a:rPr>
                        <a:t>$1,329.00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Software</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marL="0" marR="0" algn="r">
                        <a:lnSpc>
                          <a:spcPct val="107000"/>
                        </a:lnSpc>
                        <a:spcBef>
                          <a:spcPts val="0"/>
                        </a:spcBef>
                        <a:spcAft>
                          <a:spcPts val="0"/>
                        </a:spcAft>
                      </a:pPr>
                      <a:r>
                        <a:rPr lang="en-US" sz="700" dirty="0">
                          <a:effectLst/>
                        </a:rPr>
                        <a:t>$1,495.00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Travel</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marL="0" marR="0" algn="r">
                        <a:lnSpc>
                          <a:spcPct val="107000"/>
                        </a:lnSpc>
                        <a:spcBef>
                          <a:spcPts val="0"/>
                        </a:spcBef>
                        <a:spcAft>
                          <a:spcPts val="0"/>
                        </a:spcAft>
                      </a:pPr>
                      <a:r>
                        <a:rPr lang="en-US" sz="700" dirty="0">
                          <a:effectLst/>
                        </a:rPr>
                        <a:t>$143.00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Total</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marL="0" marR="0" algn="r">
                        <a:lnSpc>
                          <a:spcPct val="107000"/>
                        </a:lnSpc>
                        <a:spcBef>
                          <a:spcPts val="0"/>
                        </a:spcBef>
                        <a:spcAft>
                          <a:spcPts val="0"/>
                        </a:spcAft>
                      </a:pPr>
                      <a:r>
                        <a:rPr lang="en-US" sz="700" dirty="0">
                          <a:effectLst/>
                        </a:rPr>
                        <a:t>$15,000.00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Year 2</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Salary</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marL="0" marR="0" algn="r">
                        <a:lnSpc>
                          <a:spcPct val="107000"/>
                        </a:lnSpc>
                        <a:spcBef>
                          <a:spcPts val="0"/>
                        </a:spcBef>
                        <a:spcAft>
                          <a:spcPts val="0"/>
                        </a:spcAft>
                      </a:pPr>
                      <a:r>
                        <a:rPr lang="en-US" sz="700" dirty="0">
                          <a:effectLst/>
                        </a:rPr>
                        <a:t>$62,000.00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Benefits</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marL="0" marR="0" algn="r">
                        <a:lnSpc>
                          <a:spcPct val="107000"/>
                        </a:lnSpc>
                        <a:spcBef>
                          <a:spcPts val="0"/>
                        </a:spcBef>
                        <a:spcAft>
                          <a:spcPts val="0"/>
                        </a:spcAft>
                      </a:pPr>
                      <a:r>
                        <a:rPr lang="en-US" sz="700" dirty="0">
                          <a:effectLst/>
                        </a:rPr>
                        <a:t>$22,497.00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Equipment</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marL="0" marR="0" algn="r">
                        <a:lnSpc>
                          <a:spcPct val="107000"/>
                        </a:lnSpc>
                        <a:spcBef>
                          <a:spcPts val="0"/>
                        </a:spcBef>
                        <a:spcAft>
                          <a:spcPts val="0"/>
                        </a:spcAft>
                      </a:pPr>
                      <a:r>
                        <a:rPr lang="en-US" sz="700" dirty="0">
                          <a:effectLst/>
                        </a:rPr>
                        <a:t>$1,329.00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Software</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marL="0" marR="0" algn="r">
                        <a:lnSpc>
                          <a:spcPct val="107000"/>
                        </a:lnSpc>
                        <a:spcBef>
                          <a:spcPts val="0"/>
                        </a:spcBef>
                        <a:spcAft>
                          <a:spcPts val="0"/>
                        </a:spcAft>
                      </a:pPr>
                      <a:r>
                        <a:rPr lang="en-US" sz="700" dirty="0">
                          <a:effectLst/>
                        </a:rPr>
                        <a:t>$4,485.00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Travel</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marL="0" marR="0" algn="r">
                        <a:lnSpc>
                          <a:spcPct val="107000"/>
                        </a:lnSpc>
                        <a:spcBef>
                          <a:spcPts val="0"/>
                        </a:spcBef>
                        <a:spcAft>
                          <a:spcPts val="0"/>
                        </a:spcAft>
                      </a:pPr>
                      <a:r>
                        <a:rPr lang="en-US" sz="700" dirty="0">
                          <a:effectLst/>
                        </a:rPr>
                        <a:t>$344.00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r h="127049">
                <a:tc>
                  <a:txBody>
                    <a:bodyPr/>
                    <a:lstStyle/>
                    <a:p>
                      <a:pPr marL="0" marR="0">
                        <a:lnSpc>
                          <a:spcPct val="107000"/>
                        </a:lnSpc>
                        <a:spcBef>
                          <a:spcPts val="0"/>
                        </a:spcBef>
                        <a:spcAft>
                          <a:spcPts val="0"/>
                        </a:spcAft>
                      </a:pPr>
                      <a:r>
                        <a:rPr lang="en-US" sz="700" dirty="0">
                          <a:effectLst/>
                        </a:rPr>
                        <a:t>Total</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c>
                  <a:txBody>
                    <a:bodyPr/>
                    <a:lstStyle/>
                    <a:p>
                      <a:pPr>
                        <a:lnSpc>
                          <a:spcPct val="107000"/>
                        </a:lnSpc>
                      </a:pPr>
                      <a:endParaRPr lang="en-US" sz="700" dirty="0">
                        <a:effectLst/>
                        <a:latin typeface="Calibri" panose="020F0502020204030204"/>
                      </a:endParaRPr>
                    </a:p>
                  </a:txBody>
                  <a:tcPr marL="43513" marR="43513" marT="0" marB="0" anchor="b"/>
                </a:tc>
                <a:tc>
                  <a:txBody>
                    <a:bodyPr/>
                    <a:lstStyle/>
                    <a:p>
                      <a:pPr marL="0" marR="0" algn="r">
                        <a:lnSpc>
                          <a:spcPct val="107000"/>
                        </a:lnSpc>
                        <a:spcBef>
                          <a:spcPts val="0"/>
                        </a:spcBef>
                        <a:spcAft>
                          <a:spcPts val="0"/>
                        </a:spcAft>
                      </a:pPr>
                      <a:r>
                        <a:rPr lang="en-US" sz="700" dirty="0">
                          <a:effectLst/>
                        </a:rPr>
                        <a:t>$90,655.00</a:t>
                      </a:r>
                      <a:endParaRPr lang="en-US" sz="700" dirty="0">
                        <a:effectLst/>
                        <a:latin typeface="Calibri" panose="020F0502020204030204"/>
                        <a:ea typeface="Calibri" panose="020F0502020204030204"/>
                        <a:cs typeface="Times New Roman" panose="02020603050405020304" pitchFamily="18" charset="0"/>
                      </a:endParaRPr>
                    </a:p>
                  </a:txBody>
                  <a:tcPr marL="43513" marR="43513" marT="0" marB="0" anchor="b"/>
                </a:tc>
              </a:tr>
            </a:tbl>
          </a:graphicData>
        </a:graphic>
      </p:graphicFrame>
      <p:sp>
        <p:nvSpPr>
          <p:cNvPr id="4" name="Rectangle 1"/>
          <p:cNvSpPr txBox="1">
            <a:spLocks noChangeArrowheads="1"/>
          </p:cNvSpPr>
          <p:nvPr/>
        </p:nvSpPr>
        <p:spPr bwMode="auto">
          <a:xfrm>
            <a:off x="288235" y="498971"/>
            <a:ext cx="10945176" cy="138499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marL="228600" indent="-228600" algn="l" defTabSz="914400" rtl="0" eaLnBrk="0" fontAlgn="base" latinLnBrk="0" hangingPunct="0">
              <a:lnSpc>
                <a:spcPct val="90000"/>
              </a:lnSpc>
              <a:spcBef>
                <a:spcPct val="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0" fontAlgn="base" latinLnBrk="0" hangingPunct="0">
              <a:lnSpc>
                <a:spcPct val="90000"/>
              </a:lnSpc>
              <a:spcBef>
                <a:spcPct val="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0" fontAlgn="base" latinLnBrk="0" hangingPunct="0">
              <a:lnSpc>
                <a:spcPct val="90000"/>
              </a:lnSpc>
              <a:spcBef>
                <a:spcPct val="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0" fontAlgn="base" latinLnBrk="0" hangingPunct="0">
              <a:lnSpc>
                <a:spcPct val="90000"/>
              </a:lnSpc>
              <a:spcBef>
                <a:spcPct val="0"/>
              </a:spcBef>
              <a:spcAft>
                <a:spcPct val="0"/>
              </a:spcAft>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kern="1200">
                <a:solidFill>
                  <a:schemeClr val="tx1"/>
                </a:solidFill>
                <a:latin typeface="Arial" panose="020B0604020202020204" pitchFamily="34"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kern="1200">
                <a:solidFill>
                  <a:schemeClr val="tx1"/>
                </a:solidFill>
                <a:latin typeface="Arial" panose="020B0604020202020204" pitchFamily="34"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kern="1200">
                <a:solidFill>
                  <a:schemeClr val="tx1"/>
                </a:solidFill>
                <a:latin typeface="Arial" panose="020B0604020202020204" pitchFamily="34"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kern="1200">
                <a:solidFill>
                  <a:schemeClr val="tx1"/>
                </a:solidFill>
                <a:latin typeface="Arial" panose="020B0604020202020204" pitchFamily="34" charset="0"/>
                <a:ea typeface="+mn-ea"/>
                <a:cs typeface="+mn-cs"/>
              </a:defRPr>
            </a:lvl9pPr>
          </a:lstStyle>
          <a:p>
            <a:pPr marL="0" indent="0">
              <a:lnSpc>
                <a:spcPct val="100000"/>
              </a:lnSpc>
              <a:buFontTx/>
              <a:buNone/>
            </a:pPr>
            <a:r>
              <a:rPr lang="en-US" altLang="en-US" sz="1400" b="1" dirty="0" smtClean="0">
                <a:solidFill>
                  <a:srgbClr val="6D6E70"/>
                </a:solidFill>
                <a:latin typeface="+mj-lt"/>
                <a:ea typeface="Times New Roman" panose="02020603050405020304" pitchFamily="18" charset="0"/>
                <a:cs typeface="Arial" panose="020B0604020202020204" pitchFamily="34" charset="0"/>
              </a:rPr>
              <a:t>Suggested Timeline</a:t>
            </a:r>
            <a:endParaRPr lang="en-US" altLang="en-US" sz="1400" dirty="0" smtClean="0">
              <a:latin typeface="+mj-lt"/>
            </a:endParaRPr>
          </a:p>
          <a:p>
            <a:pPr marL="0" indent="0">
              <a:lnSpc>
                <a:spcPct val="100000"/>
              </a:lnSpc>
              <a:buFontTx/>
              <a:buChar char="•"/>
            </a:pPr>
            <a:r>
              <a:rPr lang="en-US" altLang="en-US" sz="1400" dirty="0" smtClean="0">
                <a:solidFill>
                  <a:srgbClr val="6D6E70"/>
                </a:solidFill>
                <a:latin typeface="+mj-lt"/>
                <a:ea typeface="Times New Roman" panose="02020603050405020304" pitchFamily="18" charset="0"/>
                <a:cs typeface="Arial" panose="020B0604020202020204" pitchFamily="34" charset="0"/>
              </a:rPr>
              <a:t>July 2015 through August 2015 – secure $14,000 for Year 1-Semester 1 program</a:t>
            </a:r>
            <a:endParaRPr lang="en-US" altLang="en-US" sz="1400" dirty="0" smtClean="0">
              <a:latin typeface="+mj-lt"/>
            </a:endParaRPr>
          </a:p>
          <a:p>
            <a:pPr marL="0" indent="0">
              <a:lnSpc>
                <a:spcPct val="100000"/>
              </a:lnSpc>
              <a:buFontTx/>
              <a:buChar char="•"/>
            </a:pPr>
            <a:r>
              <a:rPr lang="en-US" altLang="en-US" sz="1400" dirty="0" smtClean="0">
                <a:solidFill>
                  <a:srgbClr val="6D6E70"/>
                </a:solidFill>
                <a:latin typeface="+mj-lt"/>
                <a:ea typeface="Times New Roman" panose="02020603050405020304" pitchFamily="18" charset="0"/>
                <a:cs typeface="Arial" panose="020B0604020202020204" pitchFamily="34" charset="0"/>
              </a:rPr>
              <a:t>August 2015 through December 2015 – secure an additional $15,000 for Year 1-Semester 2 program while simultaneously working on Year 2 funding</a:t>
            </a:r>
            <a:endParaRPr lang="en-US" altLang="en-US" sz="1400" dirty="0" smtClean="0">
              <a:latin typeface="+mj-lt"/>
            </a:endParaRPr>
          </a:p>
          <a:p>
            <a:pPr marL="0" indent="0">
              <a:lnSpc>
                <a:spcPct val="100000"/>
              </a:lnSpc>
              <a:buFontTx/>
              <a:buChar char="•"/>
            </a:pPr>
            <a:r>
              <a:rPr lang="en-US" altLang="en-US" sz="1400" dirty="0" smtClean="0">
                <a:solidFill>
                  <a:srgbClr val="6D6E70"/>
                </a:solidFill>
                <a:latin typeface="+mj-lt"/>
                <a:ea typeface="Times New Roman" panose="02020603050405020304" pitchFamily="18" charset="0"/>
                <a:cs typeface="Arial" panose="020B0604020202020204" pitchFamily="34" charset="0"/>
              </a:rPr>
              <a:t>September 2015 – Work with Montford’s office on possible funding sources for the 2016 Legislative session</a:t>
            </a:r>
            <a:endParaRPr lang="en-US" altLang="en-US" sz="1400" dirty="0" smtClean="0">
              <a:latin typeface="+mj-lt"/>
            </a:endParaRPr>
          </a:p>
          <a:p>
            <a:pPr marL="0" indent="0">
              <a:lnSpc>
                <a:spcPct val="100000"/>
              </a:lnSpc>
              <a:buFontTx/>
              <a:buChar char="•"/>
            </a:pPr>
            <a:r>
              <a:rPr lang="en-US" altLang="en-US" sz="1400" dirty="0" smtClean="0">
                <a:solidFill>
                  <a:srgbClr val="6D6E70"/>
                </a:solidFill>
                <a:latin typeface="+mj-lt"/>
                <a:ea typeface="Times New Roman" panose="02020603050405020304" pitchFamily="18" charset="0"/>
                <a:cs typeface="Arial" panose="020B0604020202020204" pitchFamily="34" charset="0"/>
              </a:rPr>
              <a:t>January 2016 through May 2016 – Work with legislative aids and legislators on funding sources</a:t>
            </a:r>
            <a:endParaRPr lang="en-US" altLang="en-US" sz="1400" dirty="0" smtClean="0">
              <a:latin typeface="+mj-lt"/>
            </a:endParaRPr>
          </a:p>
          <a:p>
            <a:pPr marL="0" indent="0">
              <a:lnSpc>
                <a:spcPct val="100000"/>
              </a:lnSpc>
              <a:buFontTx/>
              <a:buChar char="•"/>
            </a:pPr>
            <a:r>
              <a:rPr lang="en-US" altLang="en-US" sz="1400" dirty="0" smtClean="0">
                <a:solidFill>
                  <a:srgbClr val="6D6E70"/>
                </a:solidFill>
                <a:latin typeface="+mj-lt"/>
                <a:ea typeface="Times New Roman" panose="02020603050405020304" pitchFamily="18" charset="0"/>
                <a:cs typeface="Arial" panose="020B0604020202020204" pitchFamily="34" charset="0"/>
              </a:rPr>
              <a:t>January 2016 through May 2016 – Work with larger foundations and the Department of Education to secure funding</a:t>
            </a:r>
            <a:endParaRPr lang="en-US" altLang="en-US" sz="1400" dirty="0" smtClean="0">
              <a:latin typeface="+mj-lt"/>
            </a:endParaRPr>
          </a:p>
        </p:txBody>
      </p:sp>
      <p:sp>
        <p:nvSpPr>
          <p:cNvPr id="5" name="Rectangle 4"/>
          <p:cNvSpPr/>
          <p:nvPr/>
        </p:nvSpPr>
        <p:spPr>
          <a:xfrm>
            <a:off x="288235" y="1869558"/>
            <a:ext cx="1096775" cy="307777"/>
          </a:xfrm>
          <a:prstGeom prst="rect">
            <a:avLst/>
          </a:prstGeom>
        </p:spPr>
        <p:txBody>
          <a:bodyPr wrap="none">
            <a:spAutoFit/>
          </a:bodyPr>
          <a:lstStyle/>
          <a:p>
            <a:r>
              <a:rPr lang="en-US" altLang="en-US" sz="1400" b="1" dirty="0">
                <a:solidFill>
                  <a:srgbClr val="6D6E70"/>
                </a:solidFill>
                <a:ea typeface="Times New Roman" panose="02020603050405020304" pitchFamily="18" charset="0"/>
                <a:cs typeface="Arial" panose="020B0604020202020204" pitchFamily="34" charset="0"/>
              </a:rPr>
              <a:t>Funding Plan</a:t>
            </a:r>
            <a:endParaRPr lang="en-US" altLang="en-US" sz="1400" dirty="0"/>
          </a:p>
        </p:txBody>
      </p:sp>
      <p:sp>
        <p:nvSpPr>
          <p:cNvPr id="7" name="TextBox 6"/>
          <p:cNvSpPr txBox="1"/>
          <p:nvPr/>
        </p:nvSpPr>
        <p:spPr>
          <a:xfrm>
            <a:off x="9637331" y="6415270"/>
            <a:ext cx="1738296" cy="307777"/>
          </a:xfrm>
          <a:prstGeom prst="rect">
            <a:avLst/>
          </a:prstGeom>
          <a:noFill/>
        </p:spPr>
        <p:txBody>
          <a:bodyPr wrap="none" rtlCol="0">
            <a:spAutoFit/>
          </a:bodyPr>
          <a:lstStyle/>
          <a:p>
            <a:r>
              <a:rPr lang="en-US" sz="1400" dirty="0" smtClean="0">
                <a:latin typeface="+mj-lt"/>
                <a:hlinkClick r:id="rId2" action="ppaction://hlinksldjump"/>
              </a:rPr>
              <a:t>Back to Elevator Pitch</a:t>
            </a:r>
            <a:endParaRPr lang="en-US" sz="1400" dirty="0">
              <a:latin typeface="+mj-lt"/>
            </a:endParaRPr>
          </a:p>
        </p:txBody>
      </p:sp>
      <p:sp>
        <p:nvSpPr>
          <p:cNvPr id="8" name="Action Button: Home 7">
            <a:hlinkClick r:id="rId3" action="ppaction://hlinksldjump" highlightClick="1"/>
          </p:cNvPr>
          <p:cNvSpPr/>
          <p:nvPr/>
        </p:nvSpPr>
        <p:spPr>
          <a:xfrm>
            <a:off x="11382374" y="6202837"/>
            <a:ext cx="665081" cy="520209"/>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520035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513" y="204772"/>
            <a:ext cx="10515600" cy="590550"/>
          </a:xfrm>
        </p:spPr>
        <p:txBody>
          <a:bodyPr>
            <a:normAutofit fontScale="90000"/>
          </a:bodyPr>
          <a:lstStyle/>
          <a:p>
            <a:r>
              <a:rPr lang="en-US" sz="2700" b="1" dirty="0" smtClean="0"/>
              <a:t>Seniors’ Lessons</a:t>
            </a:r>
            <a:r>
              <a:rPr lang="en-US" sz="2400" b="1" dirty="0" smtClean="0"/>
              <a:t/>
            </a:r>
            <a:br>
              <a:rPr lang="en-US" sz="2400" b="1" dirty="0" smtClean="0"/>
            </a:br>
            <a:r>
              <a:rPr lang="en-US" sz="1600" i="1" dirty="0"/>
              <a:t>l</a:t>
            </a:r>
            <a:r>
              <a:rPr lang="en-US" sz="1600" i="1" dirty="0" smtClean="0"/>
              <a:t>earned from a life experience</a:t>
            </a:r>
            <a:endParaRPr lang="en-US" sz="1600" i="1" dirty="0"/>
          </a:p>
        </p:txBody>
      </p:sp>
      <p:sp>
        <p:nvSpPr>
          <p:cNvPr id="3" name="Content Placeholder 2"/>
          <p:cNvSpPr>
            <a:spLocks noGrp="1"/>
          </p:cNvSpPr>
          <p:nvPr>
            <p:ph idx="1"/>
          </p:nvPr>
        </p:nvSpPr>
        <p:spPr>
          <a:xfrm>
            <a:off x="566513" y="909621"/>
            <a:ext cx="10515600" cy="5813425"/>
          </a:xfrm>
        </p:spPr>
        <p:txBody>
          <a:bodyPr>
            <a:normAutofit/>
          </a:bodyPr>
          <a:lstStyle/>
          <a:p>
            <a:pPr marL="0" indent="0">
              <a:buNone/>
            </a:pPr>
            <a:r>
              <a:rPr lang="en-US" sz="1400" b="1" dirty="0" smtClean="0">
                <a:latin typeface="+mj-lt"/>
              </a:rPr>
              <a:t>Bill: </a:t>
            </a:r>
            <a:r>
              <a:rPr lang="en-US" sz="1400" dirty="0" smtClean="0">
                <a:latin typeface="+mj-lt"/>
              </a:rPr>
              <a:t>Another hard time was when I had a breakdown: I got locked up at </a:t>
            </a:r>
            <a:r>
              <a:rPr lang="en-US" sz="1400" dirty="0" err="1" smtClean="0">
                <a:latin typeface="+mj-lt"/>
              </a:rPr>
              <a:t>Mercywood</a:t>
            </a:r>
            <a:r>
              <a:rPr lang="en-US" sz="1400" dirty="0" smtClean="0">
                <a:latin typeface="+mj-lt"/>
              </a:rPr>
              <a:t> Hospital. That was </a:t>
            </a:r>
            <a:r>
              <a:rPr lang="en-US" sz="1400" dirty="0" err="1" smtClean="0">
                <a:latin typeface="+mj-lt"/>
              </a:rPr>
              <a:t>kinda</a:t>
            </a:r>
            <a:r>
              <a:rPr lang="en-US" sz="1400" dirty="0" smtClean="0">
                <a:latin typeface="+mj-lt"/>
              </a:rPr>
              <a:t>' rough: When they lock the door behind you and you’re in a hospital that is a hundred years and old surrounded by people in all states of dementia. Those were hard times, but you know, that helped me understand other people. I gained insight into other people through that. That's why I started volunteering for Phoenix High School and Livingston Literacy Council and things like that. Anyway, years later, I ended up becoming the chaplain at </a:t>
            </a:r>
            <a:r>
              <a:rPr lang="en-US" sz="1400" dirty="0" err="1" smtClean="0">
                <a:latin typeface="+mj-lt"/>
              </a:rPr>
              <a:t>Mercywood</a:t>
            </a:r>
            <a:r>
              <a:rPr lang="en-US" sz="1400" dirty="0" smtClean="0">
                <a:latin typeface="+mj-lt"/>
              </a:rPr>
              <a:t>. </a:t>
            </a:r>
            <a:br>
              <a:rPr lang="en-US" sz="1400" dirty="0" smtClean="0">
                <a:latin typeface="+mj-lt"/>
              </a:rPr>
            </a:br>
            <a:r>
              <a:rPr lang="en-US" sz="1400" dirty="0" smtClean="0">
                <a:latin typeface="+mj-lt"/>
              </a:rPr>
              <a:t>Timeline: </a:t>
            </a:r>
            <a:r>
              <a:rPr lang="en-US" sz="1400" u="sng" dirty="0" smtClean="0">
                <a:latin typeface="+mj-lt"/>
                <a:hlinkClick r:id="rId2"/>
              </a:rPr>
              <a:t>http://home.comcast.net/~samiri/director/mentoringNetwork/bill/past.html</a:t>
            </a:r>
            <a:r>
              <a:rPr lang="en-US" sz="1400" u="sng" dirty="0">
                <a:latin typeface="+mj-lt"/>
              </a:rPr>
              <a:t> </a:t>
            </a:r>
            <a:r>
              <a:rPr lang="en-US" sz="1100" dirty="0" smtClean="0"/>
              <a:t>  (bottom </a:t>
            </a:r>
            <a:r>
              <a:rPr lang="en-US" sz="1100" dirty="0"/>
              <a:t>of </a:t>
            </a:r>
            <a:r>
              <a:rPr lang="en-US" sz="1100" dirty="0" smtClean="0"/>
              <a:t>page) </a:t>
            </a:r>
            <a:r>
              <a:rPr lang="en-US" sz="1100" dirty="0">
                <a:sym typeface="Wingdings" panose="05000000000000000000" pitchFamily="2" charset="2"/>
              </a:rPr>
              <a:t></a:t>
            </a:r>
            <a:r>
              <a:rPr lang="en-US" sz="1100" dirty="0" smtClean="0"/>
              <a:t>content from </a:t>
            </a:r>
            <a:r>
              <a:rPr lang="en-US" sz="1100" dirty="0" smtClean="0">
                <a:hlinkClick r:id="rId3" action="ppaction://hlinksldjump"/>
              </a:rPr>
              <a:t>older </a:t>
            </a:r>
            <a:r>
              <a:rPr lang="en-US" sz="1100" dirty="0">
                <a:hlinkClick r:id="rId3" action="ppaction://hlinksldjump"/>
              </a:rPr>
              <a:t>tech arts </a:t>
            </a:r>
            <a:r>
              <a:rPr lang="en-US" sz="1100" dirty="0" smtClean="0">
                <a:hlinkClick r:id="rId3" action="ppaction://hlinksldjump"/>
              </a:rPr>
              <a:t>project</a:t>
            </a:r>
            <a:endParaRPr lang="en-US" sz="1100" dirty="0"/>
          </a:p>
          <a:p>
            <a:pPr marL="0" indent="0">
              <a:buNone/>
            </a:pPr>
            <a:endParaRPr lang="en-US" sz="1400" u="sng" dirty="0" smtClean="0">
              <a:latin typeface="+mj-lt"/>
            </a:endParaRPr>
          </a:p>
          <a:p>
            <a:pPr marL="0" indent="0">
              <a:buNone/>
            </a:pPr>
            <a:r>
              <a:rPr lang="en-US" sz="1400" u="sng" dirty="0" smtClean="0">
                <a:latin typeface="+mj-lt"/>
              </a:rPr>
              <a:t/>
            </a:r>
            <a:br>
              <a:rPr lang="en-US" sz="1400" u="sng" dirty="0" smtClean="0">
                <a:latin typeface="+mj-lt"/>
              </a:rPr>
            </a:br>
            <a:endParaRPr lang="en-US" sz="1400" u="sng" dirty="0" smtClean="0">
              <a:latin typeface="+mj-lt"/>
            </a:endParaRPr>
          </a:p>
          <a:p>
            <a:pPr marL="0" indent="0">
              <a:buNone/>
            </a:pPr>
            <a:endParaRPr lang="en-US" sz="1400" u="sng" dirty="0">
              <a:latin typeface="+mj-lt"/>
            </a:endParaRPr>
          </a:p>
          <a:p>
            <a:pPr marL="0" indent="0">
              <a:buNone/>
            </a:pPr>
            <a:endParaRPr lang="en-US" sz="1400" dirty="0" smtClean="0">
              <a:latin typeface="+mj-lt"/>
            </a:endParaRPr>
          </a:p>
          <a:p>
            <a:pPr marL="0" indent="0">
              <a:buNone/>
            </a:pPr>
            <a:r>
              <a:rPr lang="en-US" sz="1400" b="1" dirty="0" smtClean="0">
                <a:latin typeface="+mj-lt"/>
              </a:rPr>
              <a:t/>
            </a:r>
            <a:br>
              <a:rPr lang="en-US" sz="1400" b="1" dirty="0" smtClean="0">
                <a:latin typeface="+mj-lt"/>
              </a:rPr>
            </a:br>
            <a:r>
              <a:rPr lang="en-US" sz="1400" b="1" dirty="0" smtClean="0">
                <a:latin typeface="+mj-lt"/>
              </a:rPr>
              <a:t>Doris (After </a:t>
            </a:r>
            <a:r>
              <a:rPr lang="en-US" sz="1400" b="1" dirty="0">
                <a:latin typeface="+mj-lt"/>
              </a:rPr>
              <a:t>the loss of her husband and her s</a:t>
            </a:r>
            <a:r>
              <a:rPr lang="en-US" sz="1400" b="1" dirty="0" smtClean="0">
                <a:latin typeface="+mj-lt"/>
              </a:rPr>
              <a:t>on): </a:t>
            </a:r>
            <a:r>
              <a:rPr lang="en-US" sz="1400" dirty="0" smtClean="0">
                <a:latin typeface="+mj-lt"/>
              </a:rPr>
              <a:t>Well</a:t>
            </a:r>
            <a:r>
              <a:rPr lang="en-US" sz="1400" dirty="0">
                <a:latin typeface="+mj-lt"/>
              </a:rPr>
              <a:t>, I said, 'I'm not going to sit around and cry all day.' So I didn't. I looked around to see what I could do. I thought, 'While I am here in this world I'm gonna' be a credit to everybody.' I helped everybody I </a:t>
            </a:r>
            <a:r>
              <a:rPr lang="en-US" sz="1400" dirty="0" smtClean="0">
                <a:latin typeface="+mj-lt"/>
              </a:rPr>
              <a:t>knew. </a:t>
            </a:r>
            <a:r>
              <a:rPr lang="en-US" sz="1400" dirty="0">
                <a:latin typeface="+mj-lt"/>
              </a:rPr>
              <a:t>I</a:t>
            </a:r>
            <a:r>
              <a:rPr lang="en-US" sz="1400" dirty="0" smtClean="0">
                <a:latin typeface="+mj-lt"/>
              </a:rPr>
              <a:t>f </a:t>
            </a:r>
            <a:r>
              <a:rPr lang="en-US" sz="1400" dirty="0">
                <a:latin typeface="+mj-lt"/>
              </a:rPr>
              <a:t>they needed a baby </a:t>
            </a:r>
            <a:r>
              <a:rPr lang="en-US" sz="1400" dirty="0" smtClean="0">
                <a:latin typeface="+mj-lt"/>
              </a:rPr>
              <a:t>sitter, I babysat. I washed. I </a:t>
            </a:r>
            <a:r>
              <a:rPr lang="en-US" sz="1400" dirty="0">
                <a:latin typeface="+mj-lt"/>
              </a:rPr>
              <a:t>could cook some, In fact, I could cook </a:t>
            </a:r>
            <a:r>
              <a:rPr lang="en-US" sz="1400" dirty="0" smtClean="0">
                <a:latin typeface="+mj-lt"/>
              </a:rPr>
              <a:t>good. I helped wherever I could. But that helped me too. It helped me make it.</a:t>
            </a:r>
          </a:p>
          <a:p>
            <a:pPr marL="0" indent="0">
              <a:buNone/>
            </a:pPr>
            <a:r>
              <a:rPr lang="en-US" sz="1400" b="1" dirty="0" smtClean="0">
                <a:latin typeface="+mj-lt"/>
              </a:rPr>
              <a:t>Chao-xing: </a:t>
            </a:r>
            <a:r>
              <a:rPr lang="en-US" sz="1400" dirty="0" smtClean="0">
                <a:latin typeface="+mj-lt"/>
              </a:rPr>
              <a:t>As </a:t>
            </a:r>
            <a:r>
              <a:rPr lang="en-US" sz="1400" dirty="0">
                <a:latin typeface="+mj-lt"/>
              </a:rPr>
              <a:t>soon as I entered the United States in the late 1960s, I found myself entirely illiterate in English.  I could not read, write or speak the </a:t>
            </a:r>
            <a:r>
              <a:rPr lang="en-US" sz="1400" dirty="0" smtClean="0">
                <a:latin typeface="+mj-lt"/>
              </a:rPr>
              <a:t>language. I </a:t>
            </a:r>
            <a:r>
              <a:rPr lang="en-US" sz="1400" dirty="0">
                <a:latin typeface="+mj-lt"/>
              </a:rPr>
              <a:t>had witnessed my parents working from dawn to dusk with limited income. My mother worked at a sewing factory in a basement in Chinatown. That feeling of helplessness was very painful. </a:t>
            </a:r>
            <a:r>
              <a:rPr lang="en-US" sz="1400" dirty="0" smtClean="0">
                <a:latin typeface="+mj-lt"/>
              </a:rPr>
              <a:t>I </a:t>
            </a:r>
            <a:r>
              <a:rPr lang="en-US" sz="1400" dirty="0">
                <a:latin typeface="+mj-lt"/>
              </a:rPr>
              <a:t>was one of six Chinese immigrant women who worked at a wholesale dry cleaner factory </a:t>
            </a:r>
            <a:r>
              <a:rPr lang="en-US" sz="1400" dirty="0" smtClean="0">
                <a:latin typeface="+mj-lt"/>
              </a:rPr>
              <a:t>as </a:t>
            </a:r>
            <a:r>
              <a:rPr lang="en-US" sz="1400" dirty="0">
                <a:latin typeface="+mj-lt"/>
              </a:rPr>
              <a:t>a cluster group to pack military overcoats in shipment boxes bound for overseas. We worked 10 hours a day at $1.99 per hour. At the end of the day, we were exhausted. </a:t>
            </a:r>
            <a:r>
              <a:rPr lang="en-US" sz="1400" dirty="0" smtClean="0">
                <a:latin typeface="+mj-lt"/>
              </a:rPr>
              <a:t>I </a:t>
            </a:r>
            <a:r>
              <a:rPr lang="en-US" sz="1400" dirty="0">
                <a:latin typeface="+mj-lt"/>
              </a:rPr>
              <a:t>often asked myself, besides work as a laborer, what else could I do? To control my own destiny was a powerful </a:t>
            </a:r>
            <a:r>
              <a:rPr lang="en-US" sz="1400" dirty="0" smtClean="0">
                <a:latin typeface="+mj-lt"/>
              </a:rPr>
              <a:t>motivation </a:t>
            </a:r>
            <a:r>
              <a:rPr lang="en-US" sz="1400" dirty="0">
                <a:latin typeface="+mj-lt"/>
              </a:rPr>
              <a:t>for me. I </a:t>
            </a:r>
            <a:r>
              <a:rPr lang="en-US" sz="1400" dirty="0" smtClean="0">
                <a:latin typeface="+mj-lt"/>
              </a:rPr>
              <a:t>enrolled in </a:t>
            </a:r>
            <a:r>
              <a:rPr lang="en-US" sz="1400" dirty="0">
                <a:latin typeface="+mj-lt"/>
              </a:rPr>
              <a:t>a federal training </a:t>
            </a:r>
            <a:r>
              <a:rPr lang="en-US" sz="1400" dirty="0" smtClean="0">
                <a:latin typeface="+mj-lt"/>
              </a:rPr>
              <a:t>program.   </a:t>
            </a:r>
            <a:r>
              <a:rPr lang="en-US" sz="1400" dirty="0">
                <a:latin typeface="+mj-lt"/>
              </a:rPr>
              <a:t>At the time, I understood approximately 20% of all class lectures and recognized about 10 to 15% of the vocabulary in my textbooks and homework.  I had to look up new words one by one from the dictionary in order to do the homework.  It seems my hard work was rewarded, because after two years, I graduated with honors and I was hired as a library assistant in a public library</a:t>
            </a:r>
            <a:r>
              <a:rPr lang="en-US" sz="1400" dirty="0" smtClean="0">
                <a:latin typeface="+mj-lt"/>
              </a:rPr>
              <a:t>.</a:t>
            </a:r>
          </a:p>
          <a:p>
            <a:pPr marL="0" indent="0">
              <a:buNone/>
            </a:pPr>
            <a:r>
              <a:rPr lang="en-US" sz="1400" b="1" dirty="0" smtClean="0">
                <a:latin typeface="+mj-lt"/>
              </a:rPr>
              <a:t>Martin: </a:t>
            </a:r>
            <a:r>
              <a:rPr lang="en-US" sz="1400" dirty="0" smtClean="0">
                <a:latin typeface="+mj-lt"/>
              </a:rPr>
              <a:t>I learned as a kid that even if I really wanted something, enough to spend money on it, if I waited, that desire went away…and if I could control that desire, I’d benefit. </a:t>
            </a:r>
            <a:r>
              <a:rPr lang="en-US" sz="1400" dirty="0" smtClean="0">
                <a:latin typeface="+mj-lt"/>
                <a:hlinkClick r:id="rId4" action="ppaction://hlinksldjump"/>
              </a:rPr>
              <a:t>Mock Up</a:t>
            </a:r>
            <a:endParaRPr lang="en-US" sz="1400" dirty="0">
              <a:latin typeface="+mj-lt"/>
            </a:endParaRPr>
          </a:p>
        </p:txBody>
      </p:sp>
      <p:pic>
        <p:nvPicPr>
          <p:cNvPr id="6" name="Picture 5">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6825" y="1972734"/>
            <a:ext cx="1828800" cy="1422400"/>
          </a:xfrm>
          <a:prstGeom prst="rect">
            <a:avLst/>
          </a:prstGeom>
        </p:spPr>
      </p:pic>
      <p:sp>
        <p:nvSpPr>
          <p:cNvPr id="7" name="TextBox 6"/>
          <p:cNvSpPr txBox="1"/>
          <p:nvPr/>
        </p:nvSpPr>
        <p:spPr>
          <a:xfrm>
            <a:off x="9637331" y="6483003"/>
            <a:ext cx="1738296" cy="307777"/>
          </a:xfrm>
          <a:prstGeom prst="rect">
            <a:avLst/>
          </a:prstGeom>
          <a:noFill/>
        </p:spPr>
        <p:txBody>
          <a:bodyPr wrap="none" rtlCol="0">
            <a:spAutoFit/>
          </a:bodyPr>
          <a:lstStyle/>
          <a:p>
            <a:r>
              <a:rPr lang="en-US" sz="1400" dirty="0" smtClean="0">
                <a:latin typeface="+mj-lt"/>
                <a:hlinkClick r:id="rId7" action="ppaction://hlinksldjump"/>
              </a:rPr>
              <a:t>Back to Elevator Pitch</a:t>
            </a:r>
            <a:endParaRPr lang="en-US" sz="1400" dirty="0">
              <a:latin typeface="+mj-lt"/>
            </a:endParaRPr>
          </a:p>
        </p:txBody>
      </p:sp>
      <p:sp>
        <p:nvSpPr>
          <p:cNvPr id="8" name="Action Button: Home 7">
            <a:hlinkClick r:id="rId8" action="ppaction://hlinksldjump" highlightClick="1"/>
          </p:cNvPr>
          <p:cNvSpPr/>
          <p:nvPr/>
        </p:nvSpPr>
        <p:spPr>
          <a:xfrm>
            <a:off x="11382374" y="6202837"/>
            <a:ext cx="665081" cy="520209"/>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799467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909" y="139345"/>
            <a:ext cx="3846689" cy="650875"/>
          </a:xfrm>
        </p:spPr>
        <p:txBody>
          <a:bodyPr>
            <a:normAutofit/>
          </a:bodyPr>
          <a:lstStyle/>
          <a:p>
            <a:r>
              <a:rPr lang="en-US" sz="2400" b="1" dirty="0" smtClean="0"/>
              <a:t>Bill’s Lesson</a:t>
            </a:r>
            <a:endParaRPr lang="en-US" sz="2400" b="1"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47055" y="577674"/>
            <a:ext cx="7574845" cy="5841677"/>
          </a:xfrm>
        </p:spPr>
      </p:pic>
      <p:sp>
        <p:nvSpPr>
          <p:cNvPr id="6" name="TextBox 5"/>
          <p:cNvSpPr txBox="1"/>
          <p:nvPr/>
        </p:nvSpPr>
        <p:spPr>
          <a:xfrm>
            <a:off x="9637331" y="6487085"/>
            <a:ext cx="1738296" cy="307777"/>
          </a:xfrm>
          <a:prstGeom prst="rect">
            <a:avLst/>
          </a:prstGeom>
          <a:noFill/>
        </p:spPr>
        <p:txBody>
          <a:bodyPr wrap="none" rtlCol="0">
            <a:spAutoFit/>
          </a:bodyPr>
          <a:lstStyle/>
          <a:p>
            <a:r>
              <a:rPr lang="en-US" sz="1400" dirty="0" smtClean="0">
                <a:latin typeface="+mj-lt"/>
                <a:hlinkClick r:id="rId3" action="ppaction://hlinksldjump"/>
              </a:rPr>
              <a:t>Back to Elevator Pitch</a:t>
            </a:r>
            <a:endParaRPr lang="en-US" sz="1400" dirty="0">
              <a:latin typeface="+mj-lt"/>
            </a:endParaRPr>
          </a:p>
        </p:txBody>
      </p:sp>
      <p:sp>
        <p:nvSpPr>
          <p:cNvPr id="7" name="Action Button: Home 6">
            <a:hlinkClick r:id="rId4" action="ppaction://hlinksldjump" highlightClick="1"/>
          </p:cNvPr>
          <p:cNvSpPr/>
          <p:nvPr/>
        </p:nvSpPr>
        <p:spPr>
          <a:xfrm>
            <a:off x="11382374" y="6202837"/>
            <a:ext cx="665081" cy="520209"/>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558933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39775"/>
          </a:xfrm>
        </p:spPr>
        <p:txBody>
          <a:bodyPr>
            <a:noAutofit/>
          </a:bodyPr>
          <a:lstStyle/>
          <a:p>
            <a:r>
              <a:rPr lang="en-US" sz="2400" b="1" dirty="0" smtClean="0"/>
              <a:t>Examples of Student Writing</a:t>
            </a:r>
            <a:r>
              <a:rPr lang="en-US" sz="1100" dirty="0"/>
              <a:t/>
            </a:r>
            <a:br>
              <a:rPr lang="en-US" sz="1100" dirty="0"/>
            </a:br>
            <a:r>
              <a:rPr lang="en-US" sz="1400" i="1" dirty="0" smtClean="0"/>
              <a:t>Intergenerational Web Project </a:t>
            </a:r>
            <a:br>
              <a:rPr lang="en-US" sz="1400" i="1" dirty="0" smtClean="0"/>
            </a:br>
            <a:r>
              <a:rPr lang="en-US" sz="1000" dirty="0" smtClean="0"/>
              <a:t>(content </a:t>
            </a:r>
            <a:r>
              <a:rPr lang="en-US" sz="1000" dirty="0"/>
              <a:t>from </a:t>
            </a:r>
            <a:r>
              <a:rPr lang="en-US" sz="1000" dirty="0">
                <a:hlinkClick r:id="rId2" action="ppaction://hlinksldjump"/>
              </a:rPr>
              <a:t>older tech arts </a:t>
            </a:r>
            <a:r>
              <a:rPr lang="en-US" sz="1000" dirty="0" smtClean="0">
                <a:hlinkClick r:id="rId2" action="ppaction://hlinksldjump"/>
              </a:rPr>
              <a:t>project</a:t>
            </a:r>
            <a:r>
              <a:rPr lang="en-US" sz="1000" dirty="0" smtClean="0"/>
              <a:t>)</a:t>
            </a:r>
            <a:endParaRPr lang="en-US" sz="1000" dirty="0"/>
          </a:p>
        </p:txBody>
      </p:sp>
      <p:sp>
        <p:nvSpPr>
          <p:cNvPr id="3" name="Content Placeholder 2"/>
          <p:cNvSpPr>
            <a:spLocks noGrp="1"/>
          </p:cNvSpPr>
          <p:nvPr>
            <p:ph idx="1"/>
          </p:nvPr>
        </p:nvSpPr>
        <p:spPr>
          <a:xfrm>
            <a:off x="838200" y="1206500"/>
            <a:ext cx="10515600" cy="4351338"/>
          </a:xfrm>
        </p:spPr>
        <p:txBody>
          <a:bodyPr>
            <a:normAutofit/>
          </a:bodyPr>
          <a:lstStyle/>
          <a:p>
            <a:pPr marL="0" indent="0">
              <a:buNone/>
            </a:pPr>
            <a:r>
              <a:rPr lang="en-US" sz="1400" b="1" dirty="0" smtClean="0"/>
              <a:t>Nik writes regarding Fred, his </a:t>
            </a:r>
            <a:r>
              <a:rPr lang="en-US" sz="1400" b="1" dirty="0"/>
              <a:t>senior </a:t>
            </a:r>
            <a:r>
              <a:rPr lang="en-US" sz="1400" b="1" dirty="0" smtClean="0"/>
              <a:t>subject: </a:t>
            </a:r>
            <a:r>
              <a:rPr lang="en-US" sz="1400" dirty="0" smtClean="0"/>
              <a:t>"Fred's childhood </a:t>
            </a:r>
            <a:r>
              <a:rPr lang="en-US" sz="1400" dirty="0"/>
              <a:t>is nothing like mine at all. I had it easy- not that my parents were rich, but all I ever did was have fun. Then later I started reading and I guess that had something to do with the way I turned </a:t>
            </a:r>
            <a:r>
              <a:rPr lang="en-US" sz="1400" dirty="0" smtClean="0"/>
              <a:t>out. </a:t>
            </a:r>
          </a:p>
          <a:p>
            <a:pPr marL="0" indent="0">
              <a:buNone/>
            </a:pPr>
            <a:r>
              <a:rPr lang="en-US" sz="1400" dirty="0" smtClean="0">
                <a:latin typeface="+mj-lt"/>
              </a:rPr>
              <a:t>Fred's </a:t>
            </a:r>
            <a:r>
              <a:rPr lang="en-US" sz="1400" dirty="0">
                <a:latin typeface="+mj-lt"/>
              </a:rPr>
              <a:t>childhood was almost opposite. </a:t>
            </a:r>
            <a:r>
              <a:rPr lang="en-US" sz="1400" dirty="0" smtClean="0">
                <a:latin typeface="+mj-lt"/>
              </a:rPr>
              <a:t>I've </a:t>
            </a:r>
            <a:r>
              <a:rPr lang="en-US" sz="1400" dirty="0">
                <a:latin typeface="+mj-lt"/>
              </a:rPr>
              <a:t>never done </a:t>
            </a:r>
            <a:r>
              <a:rPr lang="en-US" sz="1400" dirty="0"/>
              <a:t>hard farm work. I'm kind of a slacker. I think Fred's farm years formed him into who he </a:t>
            </a:r>
            <a:r>
              <a:rPr lang="en-US" sz="1400" dirty="0" smtClean="0"/>
              <a:t>is. He </a:t>
            </a:r>
            <a:r>
              <a:rPr lang="en-US" sz="1400" dirty="0"/>
              <a:t>didn't get to have much of a childhood like kids today. </a:t>
            </a:r>
            <a:r>
              <a:rPr lang="en-US" sz="1400" dirty="0" smtClean="0"/>
              <a:t>I </a:t>
            </a:r>
            <a:r>
              <a:rPr lang="en-US" sz="1400" dirty="0"/>
              <a:t>think when a person works that hard for so much of their younger years, they don't wind up as opinionated as somebody who spent all their time playing. I guess that's not that much of a bad thing but everyone needs their freedom to be a kid. Hard times make you appreciate the simple </a:t>
            </a:r>
            <a:r>
              <a:rPr lang="en-US" sz="1400" dirty="0" smtClean="0"/>
              <a:t>things, though."</a:t>
            </a:r>
            <a:endParaRPr lang="en-US" sz="1400" dirty="0"/>
          </a:p>
          <a:p>
            <a:pPr marL="0" indent="0">
              <a:buNone/>
            </a:pPr>
            <a:r>
              <a:rPr lang="en-US" sz="1400" b="1" dirty="0" smtClean="0"/>
              <a:t>Chris writes regarding a lesson he learned: </a:t>
            </a:r>
            <a:r>
              <a:rPr lang="en-US" sz="1400" dirty="0" smtClean="0"/>
              <a:t>"I </a:t>
            </a:r>
            <a:r>
              <a:rPr lang="en-US" sz="1400" dirty="0"/>
              <a:t>never used to think about the feelings of my parents and the effects of what I did to them. I never really cared but now I do and I am going to stick with that because I have a terrific relationship with my dad. I was destroying that relationship with my dad and he wasn't trusting me like he used to and he was disappointed with me all the time and we never had as much fun as when he wasn't disappointed</a:t>
            </a:r>
            <a:r>
              <a:rPr lang="en-US" sz="1400" dirty="0" smtClean="0"/>
              <a:t>.“</a:t>
            </a:r>
          </a:p>
          <a:p>
            <a:pPr marL="0" indent="0">
              <a:buNone/>
            </a:pPr>
            <a:r>
              <a:rPr lang="en-US" sz="1400" b="1" dirty="0" smtClean="0"/>
              <a:t>Shannon</a:t>
            </a:r>
            <a:r>
              <a:rPr lang="en-US" sz="1400" b="1" dirty="0"/>
              <a:t> writes regarding a lesson </a:t>
            </a:r>
            <a:r>
              <a:rPr lang="en-US" sz="1400" b="1" dirty="0" smtClean="0"/>
              <a:t>she </a:t>
            </a:r>
            <a:r>
              <a:rPr lang="en-US" sz="1400" b="1" dirty="0"/>
              <a:t>learned </a:t>
            </a:r>
            <a:r>
              <a:rPr lang="en-US" sz="1400" b="1" dirty="0" smtClean="0"/>
              <a:t>: </a:t>
            </a:r>
            <a:r>
              <a:rPr lang="en-US" sz="1400" dirty="0" smtClean="0"/>
              <a:t>“At about </a:t>
            </a:r>
            <a:r>
              <a:rPr lang="en-US" sz="1400" dirty="0"/>
              <a:t>the age of 13 or 14 </a:t>
            </a:r>
            <a:r>
              <a:rPr lang="en-US" sz="1400" dirty="0" smtClean="0"/>
              <a:t>I was </a:t>
            </a:r>
            <a:r>
              <a:rPr lang="en-US" sz="1400" dirty="0"/>
              <a:t>trying to run my own life and </a:t>
            </a:r>
            <a:r>
              <a:rPr lang="en-US" sz="1400" dirty="0" smtClean="0"/>
              <a:t>wasn’t </a:t>
            </a:r>
            <a:r>
              <a:rPr lang="en-US" sz="1400" dirty="0"/>
              <a:t>listening to </a:t>
            </a:r>
            <a:r>
              <a:rPr lang="en-US" sz="1400" dirty="0" smtClean="0"/>
              <a:t>my parents’ </a:t>
            </a:r>
            <a:r>
              <a:rPr lang="en-US" sz="1400" dirty="0"/>
              <a:t>rules</a:t>
            </a:r>
            <a:r>
              <a:rPr lang="en-US" sz="1400" dirty="0" smtClean="0"/>
              <a:t>. This </a:t>
            </a:r>
            <a:r>
              <a:rPr lang="en-US" sz="1400" dirty="0"/>
              <a:t>went on for a long time so at age 15, I made a choice of not coming home for three days. By that time my parents got fed up with my crap and told me to live somewhere else. So I did. I had fun for a little while but then I started to miss my family and they missed me, too. So six months later I moved home... after I got out of the hospital. It was good. We all got along better. My Mom and I get along real well. I found out that my family is like any other maybe we just handle things differently</a:t>
            </a:r>
            <a:r>
              <a:rPr lang="en-US" sz="1400" dirty="0" smtClean="0"/>
              <a:t>.”</a:t>
            </a:r>
            <a:r>
              <a:rPr lang="en-US" sz="1400" dirty="0"/>
              <a:t/>
            </a:r>
            <a:br>
              <a:rPr lang="en-US" sz="1400" dirty="0"/>
            </a:br>
            <a:r>
              <a:rPr lang="en-US" sz="1400" dirty="0"/>
              <a:t/>
            </a:r>
            <a:br>
              <a:rPr lang="en-US" sz="1400" dirty="0"/>
            </a:br>
            <a:endParaRPr lang="en-US" sz="1400" dirty="0">
              <a:latin typeface="+mj-lt"/>
            </a:endParaRPr>
          </a:p>
        </p:txBody>
      </p:sp>
      <p:sp>
        <p:nvSpPr>
          <p:cNvPr id="5" name="TextBox 4"/>
          <p:cNvSpPr txBox="1"/>
          <p:nvPr/>
        </p:nvSpPr>
        <p:spPr>
          <a:xfrm>
            <a:off x="9637331" y="6483004"/>
            <a:ext cx="1738296" cy="307777"/>
          </a:xfrm>
          <a:prstGeom prst="rect">
            <a:avLst/>
          </a:prstGeom>
          <a:noFill/>
        </p:spPr>
        <p:txBody>
          <a:bodyPr wrap="none" rtlCol="0">
            <a:spAutoFit/>
          </a:bodyPr>
          <a:lstStyle/>
          <a:p>
            <a:r>
              <a:rPr lang="en-US" sz="1400" dirty="0" smtClean="0">
                <a:latin typeface="+mj-lt"/>
                <a:hlinkClick r:id="rId3" action="ppaction://hlinksldjump"/>
              </a:rPr>
              <a:t>Back to Elevator Pitch</a:t>
            </a:r>
            <a:endParaRPr lang="en-US" sz="1400" dirty="0">
              <a:latin typeface="+mj-lt"/>
            </a:endParaRPr>
          </a:p>
        </p:txBody>
      </p:sp>
      <p:sp>
        <p:nvSpPr>
          <p:cNvPr id="6" name="Action Button: Home 5">
            <a:hlinkClick r:id="rId4" action="ppaction://hlinksldjump" highlightClick="1"/>
          </p:cNvPr>
          <p:cNvSpPr/>
          <p:nvPr/>
        </p:nvSpPr>
        <p:spPr>
          <a:xfrm>
            <a:off x="11382374" y="6202837"/>
            <a:ext cx="665081" cy="520209"/>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430513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394729"/>
          </a:xfrm>
        </p:spPr>
        <p:txBody>
          <a:bodyPr>
            <a:noAutofit/>
          </a:bodyPr>
          <a:lstStyle/>
          <a:p>
            <a:pPr algn="ctr"/>
            <a:r>
              <a:rPr lang="en-US" sz="2400" b="1" dirty="0" smtClean="0"/>
              <a:t>Martin</a:t>
            </a:r>
            <a:endParaRPr lang="en-US" sz="2400"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63134" y="759854"/>
            <a:ext cx="6671793" cy="4447862"/>
          </a:xfrm>
          <a:prstGeom prst="rect">
            <a:avLst/>
          </a:prstGeom>
        </p:spPr>
      </p:pic>
      <p:sp>
        <p:nvSpPr>
          <p:cNvPr id="4" name="TextBox 3"/>
          <p:cNvSpPr txBox="1"/>
          <p:nvPr/>
        </p:nvSpPr>
        <p:spPr>
          <a:xfrm>
            <a:off x="4604971" y="6353715"/>
            <a:ext cx="3188117" cy="369332"/>
          </a:xfrm>
          <a:prstGeom prst="rect">
            <a:avLst/>
          </a:prstGeom>
          <a:noFill/>
        </p:spPr>
        <p:txBody>
          <a:bodyPr wrap="none" rtlCol="0">
            <a:spAutoFit/>
          </a:bodyPr>
          <a:lstStyle/>
          <a:p>
            <a:r>
              <a:rPr lang="en-US" dirty="0" smtClean="0">
                <a:hlinkClick r:id="rId3" action="ppaction://hlinkfile"/>
              </a:rPr>
              <a:t>Example of Treatment from Pilot</a:t>
            </a:r>
            <a:endParaRPr lang="en-US" dirty="0"/>
          </a:p>
        </p:txBody>
      </p:sp>
      <p:sp>
        <p:nvSpPr>
          <p:cNvPr id="7" name="TextBox 6"/>
          <p:cNvSpPr txBox="1"/>
          <p:nvPr/>
        </p:nvSpPr>
        <p:spPr>
          <a:xfrm>
            <a:off x="5361299" y="5411383"/>
            <a:ext cx="1675459" cy="369332"/>
          </a:xfrm>
          <a:prstGeom prst="rect">
            <a:avLst/>
          </a:prstGeom>
          <a:noFill/>
        </p:spPr>
        <p:txBody>
          <a:bodyPr wrap="none" rtlCol="0">
            <a:spAutoFit/>
          </a:bodyPr>
          <a:lstStyle/>
          <a:p>
            <a:r>
              <a:rPr lang="en-US" dirty="0" smtClean="0">
                <a:hlinkClick r:id="rId4"/>
              </a:rPr>
              <a:t>Audio file </a:t>
            </a:r>
            <a:r>
              <a:rPr lang="en-US" dirty="0" smtClean="0"/>
              <a:t>(mp3)</a:t>
            </a:r>
            <a:endParaRPr lang="en-US" dirty="0"/>
          </a:p>
        </p:txBody>
      </p:sp>
      <p:sp>
        <p:nvSpPr>
          <p:cNvPr id="8" name="TextBox 7"/>
          <p:cNvSpPr txBox="1"/>
          <p:nvPr/>
        </p:nvSpPr>
        <p:spPr>
          <a:xfrm>
            <a:off x="9637331" y="6471715"/>
            <a:ext cx="1738296" cy="307777"/>
          </a:xfrm>
          <a:prstGeom prst="rect">
            <a:avLst/>
          </a:prstGeom>
          <a:noFill/>
        </p:spPr>
        <p:txBody>
          <a:bodyPr wrap="none" rtlCol="0">
            <a:spAutoFit/>
          </a:bodyPr>
          <a:lstStyle/>
          <a:p>
            <a:r>
              <a:rPr lang="en-US" sz="1400" dirty="0" smtClean="0">
                <a:latin typeface="+mj-lt"/>
                <a:hlinkClick r:id="rId5" action="ppaction://hlinksldjump"/>
              </a:rPr>
              <a:t>Back to Elevator Pitch</a:t>
            </a:r>
            <a:endParaRPr lang="en-US" sz="1400" dirty="0">
              <a:latin typeface="+mj-lt"/>
            </a:endParaRPr>
          </a:p>
        </p:txBody>
      </p:sp>
      <p:sp>
        <p:nvSpPr>
          <p:cNvPr id="9" name="Action Button: Home 8">
            <a:hlinkClick r:id="rId6" action="ppaction://hlinksldjump" highlightClick="1"/>
          </p:cNvPr>
          <p:cNvSpPr/>
          <p:nvPr/>
        </p:nvSpPr>
        <p:spPr>
          <a:xfrm>
            <a:off x="11382374" y="6202837"/>
            <a:ext cx="665081" cy="520209"/>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869131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711530424"/>
              </p:ext>
            </p:extLst>
          </p:nvPr>
        </p:nvGraphicFramePr>
        <p:xfrm>
          <a:off x="101600" y="55985"/>
          <a:ext cx="11950669" cy="5773179"/>
        </p:xfrm>
        <a:graphic>
          <a:graphicData uri="http://schemas.openxmlformats.org/drawingml/2006/table">
            <a:tbl>
              <a:tblPr firstRow="1" bandRow="1">
                <a:tableStyleId>{5C22544A-7EE6-4342-B048-85BDC9FD1C3A}</a:tableStyleId>
              </a:tblPr>
              <a:tblGrid>
                <a:gridCol w="2493402"/>
                <a:gridCol w="9457267"/>
              </a:tblGrid>
              <a:tr h="442114">
                <a:tc>
                  <a:txBody>
                    <a:bodyPr/>
                    <a:lstStyle/>
                    <a:p>
                      <a:pPr algn="l"/>
                      <a:r>
                        <a:rPr lang="en-US" sz="2400" dirty="0" smtClean="0">
                          <a:solidFill>
                            <a:schemeClr val="tx1"/>
                          </a:solidFill>
                        </a:rPr>
                        <a:t> Past Projects</a:t>
                      </a:r>
                      <a:endParaRPr lang="en-US" sz="24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192328">
                <a:tc>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t>Pilot Project:</a:t>
                      </a:r>
                      <a:r>
                        <a:rPr lang="en-US" sz="1400" b="1" baseline="0" dirty="0" smtClean="0"/>
                        <a:t> </a:t>
                      </a:r>
                      <a:r>
                        <a:rPr lang="en-US" sz="1400" b="0" baseline="0" dirty="0" smtClean="0"/>
                        <a:t>Interactive Web Applications</a:t>
                      </a:r>
                      <a:r>
                        <a:rPr lang="en-US" sz="1400" b="0" dirty="0" smtClean="0"/>
                        <a:t/>
                      </a:r>
                      <a:br>
                        <a:rPr lang="en-US" sz="1400" b="0" dirty="0" smtClean="0"/>
                      </a:br>
                      <a:r>
                        <a:rPr lang="en-US" sz="1400" b="1" i="1" dirty="0" smtClean="0">
                          <a:solidFill>
                            <a:schemeClr val="bg2">
                              <a:lumMod val="50000"/>
                            </a:schemeClr>
                          </a:solidFill>
                        </a:rPr>
                        <a:t>Funder:</a:t>
                      </a:r>
                      <a:r>
                        <a:rPr lang="en-US" sz="1400" b="1" i="1" baseline="0" dirty="0" smtClean="0">
                          <a:solidFill>
                            <a:schemeClr val="bg2">
                              <a:lumMod val="50000"/>
                            </a:schemeClr>
                          </a:solidFill>
                        </a:rPr>
                        <a:t> </a:t>
                      </a:r>
                      <a:r>
                        <a:rPr lang="en-US" sz="1400" b="1" i="1" dirty="0" smtClean="0">
                          <a:solidFill>
                            <a:schemeClr val="bg2">
                              <a:lumMod val="50000"/>
                            </a:schemeClr>
                          </a:solidFill>
                        </a:rPr>
                        <a:t> University of Florida Shands Arts in Medicine Program.</a:t>
                      </a:r>
                      <a:r>
                        <a:rPr lang="en-US" sz="1400" b="1" i="1" baseline="0" dirty="0" smtClean="0">
                          <a:solidFill>
                            <a:schemeClr val="bg2">
                              <a:lumMod val="50000"/>
                            </a:schemeClr>
                          </a:solidFill>
                        </a:rPr>
                        <a:t> </a:t>
                      </a:r>
                      <a:br>
                        <a:rPr lang="en-US" sz="1400" b="1" i="1" baseline="0" dirty="0" smtClean="0">
                          <a:solidFill>
                            <a:schemeClr val="bg2">
                              <a:lumMod val="50000"/>
                            </a:schemeClr>
                          </a:solidFill>
                        </a:rPr>
                      </a:br>
                      <a:r>
                        <a:rPr lang="en-US" sz="1400" b="1" i="1" dirty="0" smtClean="0">
                          <a:solidFill>
                            <a:schemeClr val="bg2">
                              <a:lumMod val="50000"/>
                            </a:schemeClr>
                          </a:solidFill>
                        </a:rPr>
                        <a:t>Collaborator:</a:t>
                      </a:r>
                      <a:r>
                        <a:rPr lang="en-US" sz="1400" b="1" i="1" baseline="0" dirty="0" smtClean="0">
                          <a:solidFill>
                            <a:schemeClr val="bg2">
                              <a:lumMod val="50000"/>
                            </a:schemeClr>
                          </a:solidFill>
                        </a:rPr>
                        <a:t> Eden Springs</a:t>
                      </a:r>
                      <a:r>
                        <a:rPr lang="en-US" sz="1400" b="1" i="1" dirty="0" smtClean="0">
                          <a:solidFill>
                            <a:schemeClr val="bg2">
                              <a:lumMod val="50000"/>
                            </a:schemeClr>
                          </a:solidFill>
                        </a:rPr>
                        <a:t/>
                      </a:r>
                      <a:br>
                        <a:rPr lang="en-US" sz="1400" b="1" i="1" dirty="0" smtClean="0">
                          <a:solidFill>
                            <a:schemeClr val="bg2">
                              <a:lumMod val="50000"/>
                            </a:schemeClr>
                          </a:solidFill>
                        </a:rPr>
                      </a:br>
                      <a:r>
                        <a:rPr lang="en-US" sz="1400" dirty="0" smtClean="0"/>
                        <a:t>This project, involving residents of Eden Springs Nursing Home, resulted in series of collaborative, interactive, life-inventory portraits of senior citizens in which they share their personal histories and lessons learned from life experience.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377802">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1" dirty="0" smtClean="0"/>
                        <a:t>Smoking Prevention Program</a:t>
                      </a:r>
                      <a:r>
                        <a:rPr lang="en-US" sz="1400" b="0" dirty="0" smtClean="0"/>
                        <a:t>: </a:t>
                      </a:r>
                      <a:r>
                        <a:rPr lang="en-US" sz="1400" b="0" baseline="0" dirty="0" smtClean="0"/>
                        <a:t>G</a:t>
                      </a:r>
                      <a:r>
                        <a:rPr lang="en-US" sz="1400" dirty="0" smtClean="0"/>
                        <a:t>ame,</a:t>
                      </a:r>
                      <a:r>
                        <a:rPr lang="en-US" sz="1400" baseline="0" dirty="0" smtClean="0"/>
                        <a:t> Web site and Curriculum.</a:t>
                      </a:r>
                      <a:r>
                        <a:rPr lang="en-US" sz="1400" b="0" i="1" dirty="0" smtClean="0"/>
                        <a:t> </a:t>
                      </a:r>
                      <a:r>
                        <a:rPr lang="en-US" sz="1400" b="1" dirty="0" smtClean="0"/>
                        <a:t/>
                      </a:r>
                      <a:br>
                        <a:rPr lang="en-US" sz="1400" b="1" dirty="0" smtClean="0"/>
                      </a:br>
                      <a:r>
                        <a:rPr lang="en-US" sz="1400" b="1" i="1" dirty="0" smtClean="0">
                          <a:solidFill>
                            <a:schemeClr val="bg2">
                              <a:lumMod val="50000"/>
                            </a:schemeClr>
                          </a:solidFill>
                        </a:rPr>
                        <a:t>Funders:</a:t>
                      </a:r>
                      <a:r>
                        <a:rPr lang="en-US" sz="1400" b="1" i="1" baseline="0" dirty="0" smtClean="0">
                          <a:solidFill>
                            <a:schemeClr val="bg2">
                              <a:lumMod val="50000"/>
                            </a:schemeClr>
                          </a:solidFill>
                        </a:rPr>
                        <a:t> </a:t>
                      </a:r>
                      <a:r>
                        <a:rPr lang="en-US" sz="1400" b="1" i="1" dirty="0" smtClean="0">
                          <a:solidFill>
                            <a:schemeClr val="bg2">
                              <a:lumMod val="50000"/>
                            </a:schemeClr>
                          </a:solidFill>
                        </a:rPr>
                        <a:t>Blue Cross Blue Shield,</a:t>
                      </a:r>
                      <a:r>
                        <a:rPr lang="en-US" sz="1400" b="1" i="1" baseline="0" dirty="0" smtClean="0">
                          <a:solidFill>
                            <a:schemeClr val="bg2">
                              <a:lumMod val="50000"/>
                            </a:schemeClr>
                          </a:solidFill>
                        </a:rPr>
                        <a:t> Lightwave 3D and others</a:t>
                      </a:r>
                      <a:r>
                        <a:rPr lang="en-US" sz="1400" b="1" i="1" dirty="0" smtClean="0">
                          <a:solidFill>
                            <a:schemeClr val="bg2">
                              <a:lumMod val="50000"/>
                            </a:schemeClr>
                          </a:solidFill>
                        </a:rPr>
                        <a:t>.</a:t>
                      </a:r>
                      <a:br>
                        <a:rPr lang="en-US" sz="1400" b="1" i="1" dirty="0" smtClean="0">
                          <a:solidFill>
                            <a:schemeClr val="bg2">
                              <a:lumMod val="50000"/>
                            </a:schemeClr>
                          </a:solidFill>
                        </a:rPr>
                      </a:br>
                      <a:r>
                        <a:rPr lang="en-US" sz="1400" b="1" i="1" dirty="0" smtClean="0">
                          <a:solidFill>
                            <a:schemeClr val="bg2">
                              <a:lumMod val="50000"/>
                            </a:schemeClr>
                          </a:solidFill>
                        </a:rPr>
                        <a:t>Collaborators: Wakulla High School Theater Dept., Wakulla </a:t>
                      </a:r>
                      <a:r>
                        <a:rPr lang="en-US" sz="1400" b="1" i="1" baseline="0" dirty="0" smtClean="0">
                          <a:solidFill>
                            <a:schemeClr val="bg2">
                              <a:lumMod val="50000"/>
                            </a:schemeClr>
                          </a:solidFill>
                        </a:rPr>
                        <a:t>Public Library and others.</a:t>
                      </a:r>
                      <a:endParaRPr lang="en-US" sz="1400" b="1" i="1" dirty="0" smtClean="0">
                        <a:solidFill>
                          <a:schemeClr val="bg2">
                            <a:lumMod val="50000"/>
                          </a:schemeClr>
                        </a:solidFill>
                      </a:endParaRPr>
                    </a:p>
                    <a:p>
                      <a:r>
                        <a:rPr lang="en-US" sz="1400" b="0" i="1" dirty="0" smtClean="0"/>
                        <a:t>The Cut</a:t>
                      </a:r>
                      <a:r>
                        <a:rPr lang="en-US" sz="1400" b="0" i="0" baseline="0" dirty="0" smtClean="0"/>
                        <a:t> is a smoking prevention program that includes</a:t>
                      </a:r>
                      <a:r>
                        <a:rPr lang="en-US" sz="1400" b="0" dirty="0" smtClean="0"/>
                        <a:t> </a:t>
                      </a:r>
                      <a:r>
                        <a:rPr lang="en-US" sz="1400" dirty="0" smtClean="0"/>
                        <a:t>an </a:t>
                      </a:r>
                      <a:r>
                        <a:rPr lang="en-US" sz="1400" b="0" dirty="0" smtClean="0"/>
                        <a:t>interactive </a:t>
                      </a:r>
                      <a:r>
                        <a:rPr lang="en-US" sz="1400" dirty="0" smtClean="0"/>
                        <a:t>3D, 1</a:t>
                      </a:r>
                      <a:r>
                        <a:rPr lang="en-US" sz="1400" baseline="30000" dirty="0" smtClean="0"/>
                        <a:t>st</a:t>
                      </a:r>
                      <a:r>
                        <a:rPr lang="en-US" sz="1400" dirty="0" smtClean="0"/>
                        <a:t> person game,</a:t>
                      </a:r>
                      <a:r>
                        <a:rPr lang="en-US" sz="1400" baseline="0" dirty="0" smtClean="0"/>
                        <a:t> Web site with online games and High School Curriculum. It was designed for Blue Cross Blue Shield </a:t>
                      </a:r>
                      <a:r>
                        <a:rPr lang="en-US" sz="1400" dirty="0" smtClean="0"/>
                        <a:t>to prevent initiation of tobacco use by middle school students through the use of a peer-mentoring approach and the appeal of the 3D gaming. </a:t>
                      </a:r>
                      <a:endParaRPr lang="en-US" sz="14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386631">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i="0" dirty="0" smtClean="0">
                          <a:solidFill>
                            <a:schemeClr val="tx1"/>
                          </a:solidFill>
                        </a:rPr>
                        <a:t>Intergenerational Web Program: </a:t>
                      </a:r>
                      <a:r>
                        <a:rPr lang="en-US" sz="1400" b="0" i="0" dirty="0" smtClean="0">
                          <a:solidFill>
                            <a:schemeClr val="tx1"/>
                          </a:solidFill>
                        </a:rPr>
                        <a:t>Website,</a:t>
                      </a:r>
                      <a:r>
                        <a:rPr lang="en-US" sz="1400" b="0" i="0" baseline="0" dirty="0" smtClean="0">
                          <a:solidFill>
                            <a:schemeClr val="tx1"/>
                          </a:solidFill>
                        </a:rPr>
                        <a:t> Database, Search Engine and Email App.</a:t>
                      </a:r>
                      <a:r>
                        <a:rPr lang="en-US" sz="1400" b="1" dirty="0" smtClean="0"/>
                        <a:t/>
                      </a:r>
                      <a:br>
                        <a:rPr lang="en-US" sz="1400" b="1" dirty="0" smtClean="0"/>
                      </a:br>
                      <a:r>
                        <a:rPr lang="en-US" sz="1400" b="1" i="1" dirty="0" smtClean="0">
                          <a:solidFill>
                            <a:schemeClr val="bg2">
                              <a:lumMod val="50000"/>
                            </a:schemeClr>
                          </a:solidFill>
                        </a:rPr>
                        <a:t>Funders:</a:t>
                      </a:r>
                      <a:r>
                        <a:rPr lang="en-US" sz="1400" b="1" i="1" baseline="0" dirty="0" smtClean="0">
                          <a:solidFill>
                            <a:schemeClr val="bg2">
                              <a:lumMod val="50000"/>
                            </a:schemeClr>
                          </a:solidFill>
                        </a:rPr>
                        <a:t> </a:t>
                      </a:r>
                      <a:r>
                        <a:rPr lang="en-US" sz="1400" b="1" i="1" dirty="0" smtClean="0">
                          <a:solidFill>
                            <a:schemeClr val="bg2">
                              <a:lumMod val="50000"/>
                            </a:schemeClr>
                          </a:solidFill>
                        </a:rPr>
                        <a:t>AOL Foundation, </a:t>
                      </a:r>
                      <a:r>
                        <a:rPr lang="en-US" sz="1400" b="1" i="1" baseline="0" dirty="0" smtClean="0">
                          <a:solidFill>
                            <a:schemeClr val="bg2">
                              <a:lumMod val="50000"/>
                            </a:schemeClr>
                          </a:solidFill>
                        </a:rPr>
                        <a:t> Ann Arbor Community Foundation and others.</a:t>
                      </a:r>
                      <a:r>
                        <a:rPr lang="en-US" sz="1400" b="1" i="1" dirty="0" smtClean="0">
                          <a:solidFill>
                            <a:schemeClr val="bg2">
                              <a:lumMod val="50000"/>
                            </a:schemeClr>
                          </a:solidFill>
                        </a:rPr>
                        <a:t/>
                      </a:r>
                      <a:br>
                        <a:rPr lang="en-US" sz="1400" b="1" i="1" dirty="0" smtClean="0">
                          <a:solidFill>
                            <a:schemeClr val="bg2">
                              <a:lumMod val="50000"/>
                            </a:schemeClr>
                          </a:solidFill>
                        </a:rPr>
                      </a:br>
                      <a:r>
                        <a:rPr lang="en-US" sz="1400" b="1" i="1" dirty="0" smtClean="0">
                          <a:solidFill>
                            <a:schemeClr val="bg2">
                              <a:lumMod val="50000"/>
                            </a:schemeClr>
                          </a:solidFill>
                        </a:rPr>
                        <a:t>Collaborators: University of Michigan, Governors' Next Day Program, Ann Arbor Schools </a:t>
                      </a:r>
                      <a:r>
                        <a:rPr lang="en-US" sz="1400" b="1" i="1" baseline="0" dirty="0" smtClean="0">
                          <a:solidFill>
                            <a:schemeClr val="bg2">
                              <a:lumMod val="50000"/>
                            </a:schemeClr>
                          </a:solidFill>
                        </a:rPr>
                        <a:t>and others.</a:t>
                      </a:r>
                      <a:endParaRPr lang="en-US" sz="1400" b="1" i="1" dirty="0" smtClean="0">
                        <a:solidFill>
                          <a:schemeClr val="bg2">
                            <a:lumMod val="50000"/>
                          </a:schemeClr>
                        </a:solidFill>
                      </a:endParaRPr>
                    </a:p>
                    <a:p>
                      <a:r>
                        <a:rPr lang="en-US" sz="1400" dirty="0" smtClean="0"/>
                        <a:t>This program provided intergenerational and career mentoring opportunities for at-risk high school students in Michigan. The Web site included a searchable database of mentors, Day at Work features, career FAQ pages and a secure mentor-mentee</a:t>
                      </a:r>
                      <a:r>
                        <a:rPr lang="en-US" sz="1400" baseline="0" dirty="0" smtClean="0"/>
                        <a:t> </a:t>
                      </a:r>
                      <a:r>
                        <a:rPr lang="en-US" sz="1400" dirty="0" smtClean="0"/>
                        <a:t>correspondence application. The database was created by over 100 high school students and grew to about 275 web profiles. </a:t>
                      </a:r>
                      <a:endParaRPr lang="en-US" sz="14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359218">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i="0" dirty="0" smtClean="0">
                          <a:solidFill>
                            <a:schemeClr val="tx1"/>
                          </a:solidFill>
                        </a:rPr>
                        <a:t>Intergenerational Video Project</a:t>
                      </a:r>
                      <a:r>
                        <a:rPr lang="en-US" sz="1400" i="1" dirty="0" smtClean="0"/>
                        <a:t/>
                      </a:r>
                      <a:br>
                        <a:rPr lang="en-US" sz="1400" i="1" dirty="0" smtClean="0"/>
                      </a:br>
                      <a:r>
                        <a:rPr lang="en-US" sz="1400" b="1" i="1" dirty="0" smtClean="0">
                          <a:solidFill>
                            <a:schemeClr val="bg2">
                              <a:lumMod val="50000"/>
                            </a:schemeClr>
                          </a:solidFill>
                        </a:rPr>
                        <a:t>Funders:</a:t>
                      </a:r>
                      <a:r>
                        <a:rPr lang="en-US" sz="1400" b="1" i="1" baseline="0" dirty="0" smtClean="0">
                          <a:solidFill>
                            <a:schemeClr val="bg2">
                              <a:lumMod val="50000"/>
                            </a:schemeClr>
                          </a:solidFill>
                        </a:rPr>
                        <a:t> Michigan Council for the Arts, </a:t>
                      </a:r>
                      <a:r>
                        <a:rPr lang="en-US" sz="1400" b="1" i="1" dirty="0" smtClean="0">
                          <a:solidFill>
                            <a:schemeClr val="bg2">
                              <a:lumMod val="50000"/>
                            </a:schemeClr>
                          </a:solidFill>
                        </a:rPr>
                        <a:t>Comcast,</a:t>
                      </a:r>
                      <a:r>
                        <a:rPr lang="en-US" sz="1400" b="1" i="1" baseline="0" dirty="0" smtClean="0">
                          <a:solidFill>
                            <a:schemeClr val="bg2">
                              <a:lumMod val="50000"/>
                            </a:schemeClr>
                          </a:solidFill>
                        </a:rPr>
                        <a:t> Washtenaw Council for the Arts</a:t>
                      </a:r>
                      <a:r>
                        <a:rPr lang="en-US" sz="1400" b="1" i="1" dirty="0" smtClean="0">
                          <a:solidFill>
                            <a:schemeClr val="bg2">
                              <a:lumMod val="50000"/>
                            </a:schemeClr>
                          </a:solidFill>
                        </a:rPr>
                        <a:t>, </a:t>
                      </a:r>
                      <a:br>
                        <a:rPr lang="en-US" sz="1400" b="1" i="1" dirty="0" smtClean="0">
                          <a:solidFill>
                            <a:schemeClr val="bg2">
                              <a:lumMod val="50000"/>
                            </a:schemeClr>
                          </a:solidFill>
                        </a:rPr>
                      </a:br>
                      <a:r>
                        <a:rPr lang="en-US" sz="1400" b="1" i="1" dirty="0" smtClean="0">
                          <a:solidFill>
                            <a:schemeClr val="bg2">
                              <a:lumMod val="50000"/>
                            </a:schemeClr>
                          </a:solidFill>
                        </a:rPr>
                        <a:t>Collaborators: Ann Arbor Community Television Network, </a:t>
                      </a:r>
                      <a:r>
                        <a:rPr lang="en-US" sz="1400" b="1" i="1" baseline="0" dirty="0" smtClean="0">
                          <a:solidFill>
                            <a:schemeClr val="bg2">
                              <a:lumMod val="50000"/>
                            </a:schemeClr>
                          </a:solidFill>
                        </a:rPr>
                        <a:t>Brighton Area Schools</a:t>
                      </a:r>
                      <a:endParaRPr lang="en-US" sz="1400" b="1" i="1" dirty="0" smtClean="0">
                        <a:solidFill>
                          <a:schemeClr val="bg2">
                            <a:lumMod val="50000"/>
                          </a:schemeClr>
                        </a:solidFill>
                      </a:endParaRPr>
                    </a:p>
                    <a:p>
                      <a:r>
                        <a:rPr lang="en-US" sz="1400" dirty="0" smtClean="0"/>
                        <a:t>The Mentoring Network involved at-risk teens in the production of a series o</a:t>
                      </a:r>
                      <a:r>
                        <a:rPr lang="en-US" sz="1400" baseline="0" dirty="0" smtClean="0"/>
                        <a:t>f broadcasted</a:t>
                      </a:r>
                      <a:r>
                        <a:rPr lang="en-US" sz="1400" dirty="0" smtClean="0"/>
                        <a:t> documentaries about the lives of local senior citizens:</a:t>
                      </a:r>
                      <a:r>
                        <a:rPr lang="en-US" sz="1400" baseline="0" dirty="0" smtClean="0"/>
                        <a:t> </a:t>
                      </a:r>
                      <a:r>
                        <a:rPr lang="en-US" sz="1400" dirty="0" smtClean="0"/>
                        <a:t>their personal histories,</a:t>
                      </a:r>
                      <a:r>
                        <a:rPr lang="en-US" sz="1400" baseline="0" dirty="0" smtClean="0"/>
                        <a:t> </a:t>
                      </a:r>
                      <a:r>
                        <a:rPr lang="en-US" sz="1400" dirty="0" smtClean="0"/>
                        <a:t>successes, struggles and lessons learned from</a:t>
                      </a:r>
                      <a:r>
                        <a:rPr lang="en-US" sz="1400" baseline="0" dirty="0" smtClean="0"/>
                        <a:t> </a:t>
                      </a:r>
                      <a:r>
                        <a:rPr lang="en-US" sz="1400" dirty="0" smtClean="0"/>
                        <a:t>life experiences. </a:t>
                      </a:r>
                      <a:endParaRPr lang="en-US" sz="14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3" name="Picture 12">
            <a:hlinkClick r:id="rId2" action="ppaction://hlinkfile"/>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658" y="625180"/>
            <a:ext cx="2042673" cy="915047"/>
          </a:xfrm>
          <a:prstGeom prst="rect">
            <a:avLst/>
          </a:prstGeom>
        </p:spPr>
      </p:pic>
      <p:pic>
        <p:nvPicPr>
          <p:cNvPr id="15" name="Picture 14">
            <a:hlinkClick r:id="rId4" action="ppaction://hlinkfile"/>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1658" y="1753522"/>
            <a:ext cx="2026255" cy="1209641"/>
          </a:xfrm>
          <a:prstGeom prst="rect">
            <a:avLst/>
          </a:prstGeom>
        </p:spPr>
      </p:pic>
      <p:pic>
        <p:nvPicPr>
          <p:cNvPr id="16" name="Picture 15">
            <a:hlinkClick r:id="rId6" action="ppaction://hlinkfile"/>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9155" y="3176457"/>
            <a:ext cx="932740" cy="569175"/>
          </a:xfrm>
          <a:prstGeom prst="rect">
            <a:avLst/>
          </a:prstGeom>
        </p:spPr>
      </p:pic>
      <p:pic>
        <p:nvPicPr>
          <p:cNvPr id="18" name="Picture 17">
            <a:hlinkClick r:id="rId6" action="ppaction://hlinkfile"/>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83779" y="3809935"/>
            <a:ext cx="910474" cy="569175"/>
          </a:xfrm>
          <a:prstGeom prst="rect">
            <a:avLst/>
          </a:prstGeom>
        </p:spPr>
      </p:pic>
      <p:pic>
        <p:nvPicPr>
          <p:cNvPr id="19" name="Picture 18">
            <a:hlinkClick r:id="rId6" action="ppaction://hlinkfile"/>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0853" y="3797422"/>
            <a:ext cx="931059" cy="581688"/>
          </a:xfrm>
          <a:prstGeom prst="rect">
            <a:avLst/>
          </a:prstGeom>
        </p:spPr>
      </p:pic>
      <p:pic>
        <p:nvPicPr>
          <p:cNvPr id="20" name="Picture 19">
            <a:hlinkClick r:id="rId6" action="ppaction://hlinkfile"/>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82761" y="3170200"/>
            <a:ext cx="912510" cy="581688"/>
          </a:xfrm>
          <a:prstGeom prst="rect">
            <a:avLst/>
          </a:prstGeom>
        </p:spPr>
      </p:pic>
      <p:pic>
        <p:nvPicPr>
          <p:cNvPr id="21" name="Picture 20">
            <a:hlinkClick r:id="rId11" action="ppaction://hlinkfile"/>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19155" y="4579891"/>
            <a:ext cx="1875098" cy="1234187"/>
          </a:xfrm>
          <a:prstGeom prst="rect">
            <a:avLst/>
          </a:prstGeom>
        </p:spPr>
      </p:pic>
      <p:sp>
        <p:nvSpPr>
          <p:cNvPr id="2" name="TextBox 1"/>
          <p:cNvSpPr txBox="1"/>
          <p:nvPr/>
        </p:nvSpPr>
        <p:spPr>
          <a:xfrm>
            <a:off x="9640713" y="6483003"/>
            <a:ext cx="1738296" cy="307777"/>
          </a:xfrm>
          <a:prstGeom prst="rect">
            <a:avLst/>
          </a:prstGeom>
          <a:noFill/>
        </p:spPr>
        <p:txBody>
          <a:bodyPr wrap="none" rtlCol="0">
            <a:spAutoFit/>
          </a:bodyPr>
          <a:lstStyle/>
          <a:p>
            <a:r>
              <a:rPr lang="en-US" sz="1400" dirty="0" smtClean="0">
                <a:latin typeface="+mj-lt"/>
                <a:hlinkClick r:id="rId13" action="ppaction://hlinksldjump"/>
              </a:rPr>
              <a:t>Back to Elevator Pitch</a:t>
            </a:r>
            <a:endParaRPr lang="en-US" sz="1400" dirty="0">
              <a:latin typeface="+mj-lt"/>
            </a:endParaRPr>
          </a:p>
        </p:txBody>
      </p:sp>
      <p:sp>
        <p:nvSpPr>
          <p:cNvPr id="12" name="Action Button: Home 11">
            <a:hlinkClick r:id="rId14" action="ppaction://hlinksldjump" highlightClick="1"/>
          </p:cNvPr>
          <p:cNvSpPr/>
          <p:nvPr/>
        </p:nvSpPr>
        <p:spPr>
          <a:xfrm>
            <a:off x="11376730" y="6202837"/>
            <a:ext cx="665081" cy="520209"/>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271685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3031</TotalTime>
  <Words>1557</Words>
  <Application>Microsoft Office PowerPoint</Application>
  <PresentationFormat>Widescreen</PresentationFormat>
  <Paragraphs>266</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Times New Roman</vt:lpstr>
      <vt:lpstr>Wingdings</vt:lpstr>
      <vt:lpstr>Office Theme</vt:lpstr>
      <vt:lpstr>Teens use digital arts to help seniors share lessons they’ve learned from their life experiences.  UntangleTheWeb.com  </vt:lpstr>
      <vt:lpstr>Tech Arts Training Program Digital Journalism Course</vt:lpstr>
      <vt:lpstr>Interactive Life Lessons Teens use digital arts to help seniors share lessons they’ve learned from their life experiences.   </vt:lpstr>
      <vt:lpstr>Youth Through an innovative, art-centered approach, we are able to engage young people who might otherwise remain disenfranchised. Graduates of our Digital Journalism Course obtain certification in marketable technology skills, develop their creative capabilities, learn discipline and teamwork, and integrate important life lessons.  </vt:lpstr>
      <vt:lpstr>Seniors This oral history project uses the digital arts to bridge the generational divide and bring the moderating voices of our seniors into the daily discourse. Seniors participate by reviewing their lives and identifying important milestones in their personal timelines and sharing one experience that taught them something about life. This self-narrative activity can involve writing, drawing, an audio recorded interview or all three approaches.</vt:lpstr>
      <vt:lpstr>PowerPoint Presentation</vt:lpstr>
      <vt:lpstr>Healthcare Community Nearly one-half of the nation’s healthcare institutions provide arts programming for patients, families, and even staff. 78 percent deliver these programs because of their healing benefits to patients—shorter hospital stays, better pain management, and less medication. </vt:lpstr>
      <vt:lpstr>Funding Plan   </vt:lpstr>
      <vt:lpstr>Current Community Support</vt:lpstr>
      <vt:lpstr>Deliverables </vt:lpstr>
      <vt:lpstr>Needs Fall 2015: We’ll begin 5 student, Saturday-Only Program (or 30-student, Full-Year Program)</vt:lpstr>
      <vt:lpstr>PowerPoint Presentation</vt:lpstr>
      <vt:lpstr>Seniors’ Lessons learned from a life experience</vt:lpstr>
      <vt:lpstr>Bill’s Lesson</vt:lpstr>
      <vt:lpstr>Examples of Student Writing Intergenerational Web Project  (content from older tech arts project)</vt:lpstr>
      <vt:lpstr>Martin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 Arts Training</dc:title>
  <dc:creator>Paul Fortier</dc:creator>
  <cp:lastModifiedBy>Paul Fortier</cp:lastModifiedBy>
  <cp:revision>488</cp:revision>
  <dcterms:created xsi:type="dcterms:W3CDTF">2015-04-14T22:18:05Z</dcterms:created>
  <dcterms:modified xsi:type="dcterms:W3CDTF">2015-06-10T15:53:45Z</dcterms:modified>
</cp:coreProperties>
</file>